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9" r:id="rId3"/>
    <p:sldId id="290" r:id="rId4"/>
    <p:sldId id="292" r:id="rId5"/>
    <p:sldId id="291" r:id="rId6"/>
    <p:sldId id="294" r:id="rId7"/>
    <p:sldId id="302" r:id="rId8"/>
    <p:sldId id="296" r:id="rId9"/>
    <p:sldId id="298" r:id="rId10"/>
    <p:sldId id="293" r:id="rId11"/>
    <p:sldId id="315" r:id="rId12"/>
    <p:sldId id="314" r:id="rId13"/>
    <p:sldId id="282" r:id="rId14"/>
    <p:sldId id="295" r:id="rId15"/>
    <p:sldId id="316" r:id="rId16"/>
    <p:sldId id="297" r:id="rId17"/>
    <p:sldId id="317" r:id="rId18"/>
    <p:sldId id="303" r:id="rId19"/>
  </p:sldIdLst>
  <p:sldSz cx="9144000" cy="5143500" type="screen16x9"/>
  <p:notesSz cx="6858000" cy="9144000"/>
  <p:embeddedFontLst>
    <p:embeddedFont>
      <p:font typeface="汉仪雅酷黑 75W" panose="020B0804020202020204" pitchFamily="34" charset="-122"/>
      <p:bold r:id="rId23"/>
    </p:embeddedFont>
    <p:embeddedFont>
      <p:font typeface="微软雅黑" panose="020B0503020204020204" pitchFamily="34" charset="-122"/>
      <p:regular r:id="rId24"/>
    </p:embeddedFont>
    <p:embeddedFont>
      <p:font typeface="Adobe Arabic" panose="02040503050201020203" charset="0"/>
      <p:regular r:id="rId25"/>
      <p:bold r:id="rId26"/>
      <p:italic r:id="rId27"/>
      <p:boldItalic r:id="rId28"/>
    </p:embeddedFont>
    <p:embeddedFont>
      <p:font typeface="汉仪超粗宋简" panose="02010600000101010101" charset="-122"/>
      <p:regular r:id="rId29"/>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0000"/>
    <a:srgbClr val="FFFD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7" autoAdjust="0"/>
    <p:restoredTop sz="94660"/>
  </p:normalViewPr>
  <p:slideViewPr>
    <p:cSldViewPr snapToGrid="0">
      <p:cViewPr>
        <p:scale>
          <a:sx n="75" d="100"/>
          <a:sy n="75" d="100"/>
        </p:scale>
        <p:origin x="230" y="701"/>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44EDE48-8103-49A8-BCD1-DD557D06B354}"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C83F6A6F-C6AF-4191-B1BD-6263BECD6B6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44EDE48-8103-49A8-BCD1-DD557D06B354}"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C83F6A6F-C6AF-4191-B1BD-6263BECD6B6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44EDE48-8103-49A8-BCD1-DD557D06B354}"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C83F6A6F-C6AF-4191-B1BD-6263BECD6B6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044EDE48-8103-49A8-BCD1-DD557D06B354}" type="datetimeFigureOut">
              <a:rPr lang="zh-CN" altLang="en-US" smtClean="0"/>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C83F6A6F-C6AF-4191-B1BD-6263BECD6B6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044EDE48-8103-49A8-BCD1-DD557D06B354}" type="datetimeFigureOut">
              <a:rPr lang="zh-CN" altLang="en-US" smtClean="0"/>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C83F6A6F-C6AF-4191-B1BD-6263BECD6B6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044EDE48-8103-49A8-BCD1-DD557D06B354}" type="datetimeFigureOut">
              <a:rPr lang="zh-CN" altLang="en-US" smtClean="0"/>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C83F6A6F-C6AF-4191-B1BD-6263BECD6B6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44EDE48-8103-49A8-BCD1-DD557D06B354}"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C83F6A6F-C6AF-4191-B1BD-6263BECD6B6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44EDE48-8103-49A8-BCD1-DD557D06B354}"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C83F6A6F-C6AF-4191-B1BD-6263BECD6B6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0" advTm="0"/>
    </mc:Choice>
    <mc:Fallback>
      <p:transition advTm="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slideLayout" Target="../slideLayouts/slideLayout3.xml"/><Relationship Id="rId10" Type="http://schemas.openxmlformats.org/officeDocument/2006/relationships/image" Target="../media/image9.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4.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image" Target="../media/image4.png"/><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15317" y="1401410"/>
            <a:ext cx="7042833" cy="2272828"/>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220" y="4008632"/>
            <a:ext cx="1299381" cy="1031727"/>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30970" y="2988860"/>
            <a:ext cx="1813030" cy="2270646"/>
          </a:xfrm>
          <a:prstGeom prst="rect">
            <a:avLst/>
          </a:prstGeom>
        </p:spPr>
      </p:pic>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r="63120" b="54277"/>
          <a:stretch>
            <a:fillRect/>
          </a:stretch>
        </p:blipFill>
        <p:spPr>
          <a:xfrm>
            <a:off x="6484816" y="262022"/>
            <a:ext cx="1143867" cy="879863"/>
          </a:xfrm>
          <a:prstGeom prst="rect">
            <a:avLst/>
          </a:prstGeom>
        </p:spPr>
      </p:pic>
      <p:sp>
        <p:nvSpPr>
          <p:cNvPr id="36" name="圆角矩形 16"/>
          <p:cNvSpPr/>
          <p:nvPr/>
        </p:nvSpPr>
        <p:spPr>
          <a:xfrm>
            <a:off x="3063513" y="3456913"/>
            <a:ext cx="3016970" cy="311031"/>
          </a:xfrm>
          <a:prstGeom prst="roundRect">
            <a:avLst>
              <a:gd name="adj" fmla="val 50000"/>
            </a:avLst>
          </a:prstGeom>
          <a:noFill/>
          <a:ln w="19050" cap="flat" cmpd="sng" algn="ctr">
            <a:solidFill>
              <a:srgbClr val="FE0000"/>
            </a:solidFill>
            <a:prstDash val="solid"/>
          </a:ln>
          <a:effectLst/>
        </p:spPr>
        <p:txBody>
          <a:bodyPr rtlCol="0" anchor="ctr"/>
          <a:lstStyle/>
          <a:p>
            <a:pPr lvl="0" algn="ctr" defTabSz="914400">
              <a:defRPr/>
            </a:pPr>
            <a:r>
              <a:rPr lang="zh-CN" altLang="en-US" sz="1600" b="1" kern="0" dirty="0">
                <a:gradFill>
                  <a:gsLst>
                    <a:gs pos="0">
                      <a:prstClr val="black">
                        <a:lumMod val="75000"/>
                        <a:lumOff val="25000"/>
                      </a:prstClr>
                    </a:gs>
                    <a:gs pos="100000">
                      <a:prstClr val="black">
                        <a:lumMod val="85000"/>
                        <a:lumOff val="15000"/>
                      </a:prstClr>
                    </a:gs>
                  </a:gsLst>
                  <a:lin ang="5400000" scaled="1"/>
                </a:gradFill>
                <a:latin typeface="汉仪雅酷黑 75W" panose="020B0804020202020204" pitchFamily="34" charset="-122"/>
                <a:ea typeface="汉仪雅酷黑 75W" panose="020B0804020202020204" pitchFamily="34" charset="-122"/>
                <a:cs typeface="+mn-ea"/>
                <a:sym typeface="+mn-lt"/>
              </a:rPr>
              <a:t>不忘初心牢记使命专题党课</a:t>
            </a:r>
            <a:endParaRPr lang="zh-CN" altLang="en-US" sz="1600" b="1" kern="0" dirty="0">
              <a:gradFill>
                <a:gsLst>
                  <a:gs pos="0">
                    <a:prstClr val="black">
                      <a:lumMod val="75000"/>
                      <a:lumOff val="25000"/>
                    </a:prstClr>
                  </a:gs>
                  <a:gs pos="100000">
                    <a:prstClr val="black">
                      <a:lumMod val="85000"/>
                      <a:lumOff val="15000"/>
                    </a:prstClr>
                  </a:gs>
                </a:gsLst>
                <a:lin ang="5400000" scaled="1"/>
              </a:gradFill>
              <a:latin typeface="汉仪雅酷黑 75W" panose="020B0804020202020204" pitchFamily="34" charset="-122"/>
              <a:ea typeface="汉仪雅酷黑 75W" panose="020B0804020202020204" pitchFamily="34" charset="-122"/>
              <a:cs typeface="+mn-ea"/>
              <a:sym typeface="+mn-lt"/>
            </a:endParaRPr>
          </a:p>
        </p:txBody>
      </p:sp>
      <p:grpSp>
        <p:nvGrpSpPr>
          <p:cNvPr id="37" name="组合 36"/>
          <p:cNvGrpSpPr/>
          <p:nvPr/>
        </p:nvGrpSpPr>
        <p:grpSpPr>
          <a:xfrm>
            <a:off x="2316705" y="3040315"/>
            <a:ext cx="4510585" cy="413134"/>
            <a:chOff x="2379011" y="2699343"/>
            <a:chExt cx="4510585" cy="413134"/>
          </a:xfrm>
        </p:grpSpPr>
        <p:sp>
          <p:nvSpPr>
            <p:cNvPr id="38" name="TextBox 14"/>
            <p:cNvSpPr txBox="1"/>
            <p:nvPr/>
          </p:nvSpPr>
          <p:spPr>
            <a:xfrm>
              <a:off x="2379011" y="2744177"/>
              <a:ext cx="446964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lgn="dist">
                <a:defRPr/>
              </a:pPr>
              <a:r>
                <a:rPr lang="zh-CN" altLang="en-US" sz="1800" kern="0" dirty="0">
                  <a:gradFill>
                    <a:gsLst>
                      <a:gs pos="0">
                        <a:srgbClr val="FF0000"/>
                      </a:gs>
                      <a:gs pos="100000">
                        <a:srgbClr val="C00000"/>
                      </a:gs>
                    </a:gsLst>
                    <a:lin ang="5400000" scaled="0"/>
                  </a:gradFill>
                  <a:latin typeface="汉仪雅酷黑 75W" panose="020B0804020202020204" pitchFamily="34" charset="-122"/>
                  <a:ea typeface="汉仪雅酷黑 75W" panose="020B0804020202020204" pitchFamily="34" charset="-122"/>
                  <a:cs typeface="+mn-ea"/>
                  <a:sym typeface="+mn-lt"/>
                </a:rPr>
                <a:t>热烈庆祝中国共产党建党</a:t>
              </a:r>
              <a:r>
                <a:rPr lang="en-US" altLang="zh-CN" sz="1800" kern="0" dirty="0">
                  <a:gradFill>
                    <a:gsLst>
                      <a:gs pos="0">
                        <a:srgbClr val="FF0000"/>
                      </a:gs>
                      <a:gs pos="100000">
                        <a:srgbClr val="C00000"/>
                      </a:gs>
                    </a:gsLst>
                    <a:lin ang="5400000" scaled="0"/>
                  </a:gradFill>
                  <a:latin typeface="汉仪雅酷黑 75W" panose="020B0804020202020204" pitchFamily="34" charset="-122"/>
                  <a:ea typeface="汉仪雅酷黑 75W" panose="020B0804020202020204" pitchFamily="34" charset="-122"/>
                  <a:cs typeface="+mn-ea"/>
                  <a:sym typeface="+mn-lt"/>
                </a:rPr>
                <a:t>100</a:t>
              </a:r>
              <a:r>
                <a:rPr lang="zh-CN" altLang="en-US" sz="1800" kern="0" dirty="0">
                  <a:gradFill>
                    <a:gsLst>
                      <a:gs pos="0">
                        <a:srgbClr val="FF0000"/>
                      </a:gs>
                      <a:gs pos="100000">
                        <a:srgbClr val="C00000"/>
                      </a:gs>
                    </a:gsLst>
                    <a:lin ang="5400000" scaled="0"/>
                  </a:gradFill>
                  <a:latin typeface="汉仪雅酷黑 75W" panose="020B0804020202020204" pitchFamily="34" charset="-122"/>
                  <a:ea typeface="汉仪雅酷黑 75W" panose="020B0804020202020204" pitchFamily="34" charset="-122"/>
                  <a:cs typeface="+mn-ea"/>
                  <a:sym typeface="+mn-lt"/>
                </a:rPr>
                <a:t>周年</a:t>
              </a:r>
              <a:endParaRPr lang="zh-CN" altLang="en-US" sz="1800" kern="0" dirty="0">
                <a:gradFill>
                  <a:gsLst>
                    <a:gs pos="0">
                      <a:srgbClr val="FF0000"/>
                    </a:gs>
                    <a:gs pos="100000">
                      <a:srgbClr val="C00000"/>
                    </a:gs>
                  </a:gsLst>
                  <a:lin ang="5400000" scaled="0"/>
                </a:gradFill>
                <a:latin typeface="汉仪雅酷黑 75W" panose="020B0804020202020204" pitchFamily="34" charset="-122"/>
                <a:ea typeface="汉仪雅酷黑 75W" panose="020B0804020202020204" pitchFamily="34" charset="-122"/>
                <a:cs typeface="+mn-ea"/>
                <a:sym typeface="+mn-lt"/>
              </a:endParaRPr>
            </a:p>
          </p:txBody>
        </p:sp>
        <p:cxnSp>
          <p:nvCxnSpPr>
            <p:cNvPr id="39" name="直接连接符 38"/>
            <p:cNvCxnSpPr/>
            <p:nvPr/>
          </p:nvCxnSpPr>
          <p:spPr>
            <a:xfrm>
              <a:off x="2379011" y="2699343"/>
              <a:ext cx="4510585" cy="20442"/>
            </a:xfrm>
            <a:prstGeom prst="line">
              <a:avLst/>
            </a:prstGeom>
            <a:ln w="19050">
              <a:solidFill>
                <a:srgbClr val="FE0000"/>
              </a:solidFill>
            </a:ln>
          </p:spPr>
          <p:style>
            <a:lnRef idx="1">
              <a:schemeClr val="accent1"/>
            </a:lnRef>
            <a:fillRef idx="0">
              <a:schemeClr val="accent1"/>
            </a:fillRef>
            <a:effectRef idx="0">
              <a:schemeClr val="accent1"/>
            </a:effectRef>
            <a:fontRef idx="minor">
              <a:schemeClr val="tx1"/>
            </a:fontRef>
          </p:style>
        </p:cxnSp>
      </p:grpSp>
      <p:sp>
        <p:nvSpPr>
          <p:cNvPr id="40" name="矩形 39"/>
          <p:cNvSpPr/>
          <p:nvPr/>
        </p:nvSpPr>
        <p:spPr>
          <a:xfrm>
            <a:off x="3228568" y="3816356"/>
            <a:ext cx="2746375" cy="275590"/>
          </a:xfrm>
          <a:prstGeom prst="rect">
            <a:avLst/>
          </a:prstGeom>
        </p:spPr>
        <p:txBody>
          <a:bodyPr wrap="none">
            <a:spAutoFit/>
          </a:bodyPr>
          <a:lstStyle/>
          <a:p>
            <a:pPr algn="ctr">
              <a:defRPr/>
            </a:pPr>
            <a:r>
              <a:rPr lang="zh-CN" altLang="en-US" sz="1200" kern="0" dirty="0">
                <a:gradFill>
                  <a:gsLst>
                    <a:gs pos="0">
                      <a:srgbClr val="FF0000"/>
                    </a:gs>
                    <a:gs pos="100000">
                      <a:srgbClr val="C00000"/>
                    </a:gs>
                  </a:gsLst>
                  <a:lin ang="5400000" scaled="0"/>
                </a:gradFill>
                <a:latin typeface="汉仪雅酷黑 75W" panose="020B0804020202020204" pitchFamily="34" charset="-122"/>
                <a:ea typeface="汉仪雅酷黑 75W" panose="020B0804020202020204" pitchFamily="34" charset="-122"/>
                <a:cs typeface="+mn-ea"/>
                <a:sym typeface="+mn-lt"/>
              </a:rPr>
              <a:t>汇报人：</a:t>
            </a:r>
            <a:r>
              <a:rPr lang="en-US" altLang="zh-CN" sz="1200" kern="0" dirty="0">
                <a:gradFill>
                  <a:gsLst>
                    <a:gs pos="0">
                      <a:srgbClr val="FF0000"/>
                    </a:gs>
                    <a:gs pos="100000">
                      <a:srgbClr val="C00000"/>
                    </a:gs>
                  </a:gsLst>
                  <a:lin ang="5400000" scaled="0"/>
                </a:gradFill>
                <a:latin typeface="汉仪雅酷黑 75W" panose="020B0804020202020204" pitchFamily="34" charset="-122"/>
                <a:ea typeface="汉仪雅酷黑 75W" panose="020B0804020202020204" pitchFamily="34" charset="-122"/>
                <a:cs typeface="+mn-ea"/>
                <a:sym typeface="+mn-lt"/>
              </a:rPr>
              <a:t>XXX</a:t>
            </a:r>
            <a:r>
              <a:rPr lang="zh-CN" altLang="en-US" sz="1200" kern="0" dirty="0">
                <a:gradFill>
                  <a:gsLst>
                    <a:gs pos="0">
                      <a:srgbClr val="FF0000"/>
                    </a:gs>
                    <a:gs pos="100000">
                      <a:srgbClr val="C00000"/>
                    </a:gs>
                  </a:gsLst>
                  <a:lin ang="5400000" scaled="0"/>
                </a:gradFill>
                <a:latin typeface="汉仪雅酷黑 75W" panose="020B0804020202020204" pitchFamily="34" charset="-122"/>
                <a:ea typeface="汉仪雅酷黑 75W" panose="020B0804020202020204" pitchFamily="34" charset="-122"/>
                <a:cs typeface="+mn-ea"/>
                <a:sym typeface="+mn-lt"/>
              </a:rPr>
              <a:t>          汇报时间：</a:t>
            </a:r>
            <a:r>
              <a:rPr lang="en-US" altLang="zh-CN" sz="1200" kern="0" dirty="0">
                <a:gradFill>
                  <a:gsLst>
                    <a:gs pos="0">
                      <a:srgbClr val="FF0000"/>
                    </a:gs>
                    <a:gs pos="100000">
                      <a:srgbClr val="C00000"/>
                    </a:gs>
                  </a:gsLst>
                  <a:lin ang="5400000" scaled="0"/>
                </a:gradFill>
                <a:latin typeface="汉仪雅酷黑 75W" panose="020B0804020202020204" pitchFamily="34" charset="-122"/>
                <a:ea typeface="汉仪雅酷黑 75W" panose="020B0804020202020204" pitchFamily="34" charset="-122"/>
                <a:cs typeface="+mn-ea"/>
                <a:sym typeface="+mn-lt"/>
              </a:rPr>
              <a:t>XXXX</a:t>
            </a:r>
            <a:endParaRPr lang="en-US" altLang="zh-CN" sz="1200" kern="0" dirty="0">
              <a:gradFill>
                <a:gsLst>
                  <a:gs pos="0">
                    <a:srgbClr val="FF0000"/>
                  </a:gs>
                  <a:gs pos="100000">
                    <a:srgbClr val="C00000"/>
                  </a:gs>
                </a:gsLst>
                <a:lin ang="5400000" scaled="0"/>
              </a:gradFill>
              <a:latin typeface="汉仪雅酷黑 75W" panose="020B0804020202020204" pitchFamily="34" charset="-122"/>
              <a:ea typeface="汉仪雅酷黑 75W" panose="020B0804020202020204" pitchFamily="34" charset="-122"/>
              <a:cs typeface="+mn-ea"/>
              <a:sym typeface="+mn-lt"/>
            </a:endParaRPr>
          </a:p>
        </p:txBody>
      </p:sp>
      <p:grpSp>
        <p:nvGrpSpPr>
          <p:cNvPr id="29" name="组合 28"/>
          <p:cNvGrpSpPr/>
          <p:nvPr/>
        </p:nvGrpSpPr>
        <p:grpSpPr>
          <a:xfrm>
            <a:off x="208916" y="1821228"/>
            <a:ext cx="1604114" cy="1228187"/>
            <a:chOff x="208916" y="1821228"/>
            <a:chExt cx="1604114" cy="1228187"/>
          </a:xfrm>
        </p:grpSpPr>
        <p:pic>
          <p:nvPicPr>
            <p:cNvPr id="41" name="图片 40"/>
            <p:cNvPicPr>
              <a:picLocks noChangeAspect="1"/>
            </p:cNvPicPr>
            <p:nvPr/>
          </p:nvPicPr>
          <p:blipFill rotWithShape="1">
            <a:blip r:embed="rId6" cstate="print">
              <a:extLst>
                <a:ext uri="{28A0092B-C50C-407E-A947-70E740481C1C}">
                  <a14:useLocalDpi xmlns:a14="http://schemas.microsoft.com/office/drawing/2010/main" val="0"/>
                </a:ext>
              </a:extLst>
            </a:blip>
            <a:srcRect r="63120" b="54277"/>
            <a:stretch>
              <a:fillRect/>
            </a:stretch>
          </p:blipFill>
          <p:spPr>
            <a:xfrm flipH="1">
              <a:off x="208916" y="2169552"/>
              <a:ext cx="1143867" cy="879863"/>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r="63120" b="54277"/>
            <a:stretch>
              <a:fillRect/>
            </a:stretch>
          </p:blipFill>
          <p:spPr>
            <a:xfrm flipH="1">
              <a:off x="1232335" y="1821228"/>
              <a:ext cx="580695" cy="446671"/>
            </a:xfrm>
            <a:prstGeom prst="rect">
              <a:avLst/>
            </a:prstGeom>
          </p:spPr>
        </p:pic>
      </p:grpSp>
      <p:pic>
        <p:nvPicPr>
          <p:cNvPr id="2" name="党政劳动">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352783" y="-562142"/>
            <a:ext cx="487363" cy="487363"/>
          </a:xfrm>
          <a:prstGeom prst="rect">
            <a:avLst/>
          </a:prstGeom>
        </p:spPr>
      </p:pic>
      <p:sp>
        <p:nvSpPr>
          <p:cNvPr id="3" name="矩形 2" descr="7b0a2020202022776f7264617274223a20227b5c2269645c223a343639313735322c5c227469645c223a31333430307d220a7d0a"/>
          <p:cNvSpPr/>
          <p:nvPr/>
        </p:nvSpPr>
        <p:spPr>
          <a:xfrm>
            <a:off x="2136140" y="1214755"/>
            <a:ext cx="5007610" cy="1753235"/>
          </a:xfrm>
          <a:prstGeom prst="rect">
            <a:avLst/>
          </a:prstGeom>
          <a:noFill/>
          <a:ln>
            <a:noFill/>
          </a:ln>
        </p:spPr>
        <p:txBody>
          <a:bodyPr wrap="square" rtlCol="0" anchor="t">
            <a:spAutoFit/>
            <a:scene3d>
              <a:camera prst="orthographicFront"/>
              <a:lightRig rig="flat" dir="t">
                <a:rot lat="0" lon="0" rev="0"/>
              </a:lightRig>
            </a:scene3d>
            <a:sp3d extrusionH="292100" prstMaterial="plastic">
              <a:extrusionClr>
                <a:srgbClr val="FE8E7F"/>
              </a:extrusionClr>
              <a:contourClr>
                <a:srgbClr val="8CAD6C"/>
              </a:contourClr>
            </a:sp3d>
          </a:bodyPr>
          <a:p>
            <a:pPr algn="dist"/>
            <a:r>
              <a:rPr lang="zh-CN" altLang="en-US" sz="5400" b="1">
                <a:ln w="12700">
                  <a:gradFill>
                    <a:gsLst>
                      <a:gs pos="0">
                        <a:srgbClr val="692E02"/>
                      </a:gs>
                      <a:gs pos="33000">
                        <a:srgbClr val="FFDA79"/>
                      </a:gs>
                      <a:gs pos="85000">
                        <a:srgbClr val="FEF688"/>
                      </a:gs>
                      <a:gs pos="60000">
                        <a:srgbClr val="E7C269"/>
                      </a:gs>
                    </a:gsLst>
                    <a:lin ang="5400000" scaled="1"/>
                  </a:gradFill>
                  <a:bevel/>
                </a:ln>
                <a:solidFill>
                  <a:srgbClr val="FF0000"/>
                </a:solidFill>
                <a:effectLst>
                  <a:outerShdw dist="63500" dir="5400000" algn="t" rotWithShape="0">
                    <a:srgbClr val="692E02"/>
                  </a:outerShdw>
                </a:effectLst>
                <a:latin typeface="汉仪超粗宋简" panose="02010600000101010101" charset="-122"/>
                <a:ea typeface="汉仪超粗宋简" panose="02010600000101010101" charset="-122"/>
              </a:rPr>
              <a:t>党史从哪开始学</a:t>
            </a:r>
            <a:r>
              <a:rPr lang="en-US" altLang="zh-CN" sz="5400" b="1">
                <a:ln w="12700">
                  <a:gradFill>
                    <a:gsLst>
                      <a:gs pos="0">
                        <a:srgbClr val="692E02"/>
                      </a:gs>
                      <a:gs pos="33000">
                        <a:srgbClr val="FFDA79"/>
                      </a:gs>
                      <a:gs pos="85000">
                        <a:srgbClr val="FEF688"/>
                      </a:gs>
                      <a:gs pos="60000">
                        <a:srgbClr val="E7C269"/>
                      </a:gs>
                    </a:gsLst>
                    <a:lin ang="5400000" scaled="1"/>
                  </a:gradFill>
                  <a:bevel/>
                </a:ln>
                <a:solidFill>
                  <a:srgbClr val="FF0000"/>
                </a:solidFill>
                <a:effectLst>
                  <a:outerShdw dist="63500" dir="5400000" algn="t" rotWithShape="0">
                    <a:srgbClr val="692E02"/>
                  </a:outerShdw>
                </a:effectLst>
                <a:latin typeface="汉仪超粗宋简" panose="02010600000101010101" charset="-122"/>
                <a:ea typeface="汉仪超粗宋简" panose="02010600000101010101" charset="-122"/>
              </a:rPr>
              <a:t> </a:t>
            </a:r>
            <a:endParaRPr lang="zh-CN" altLang="en-US" sz="5400" b="1">
              <a:ln w="12700">
                <a:gradFill>
                  <a:gsLst>
                    <a:gs pos="0">
                      <a:srgbClr val="692E02"/>
                    </a:gs>
                    <a:gs pos="33000">
                      <a:srgbClr val="FFDA79"/>
                    </a:gs>
                    <a:gs pos="85000">
                      <a:srgbClr val="FEF688"/>
                    </a:gs>
                    <a:gs pos="60000">
                      <a:srgbClr val="E7C269"/>
                    </a:gs>
                  </a:gsLst>
                  <a:lin ang="5400000" scaled="1"/>
                </a:gradFill>
                <a:bevel/>
              </a:ln>
              <a:solidFill>
                <a:srgbClr val="FF0000"/>
              </a:solidFill>
              <a:effectLst>
                <a:outerShdw dist="63500" dir="5400000" algn="t" rotWithShape="0">
                  <a:srgbClr val="692E02"/>
                </a:outerShdw>
              </a:effectLst>
              <a:latin typeface="汉仪超粗宋简" panose="02010600000101010101" charset="-122"/>
              <a:ea typeface="汉仪超粗宋简" panose="02010600000101010101" charset="-122"/>
            </a:endParaRPr>
          </a:p>
          <a:p>
            <a:pPr algn="dist"/>
            <a:r>
              <a:rPr lang="zh-CN" altLang="en-US" sz="5400" b="1">
                <a:ln w="12700">
                  <a:gradFill>
                    <a:gsLst>
                      <a:gs pos="0">
                        <a:srgbClr val="692E02"/>
                      </a:gs>
                      <a:gs pos="33000">
                        <a:srgbClr val="FFDA79"/>
                      </a:gs>
                      <a:gs pos="85000">
                        <a:srgbClr val="FEF688"/>
                      </a:gs>
                      <a:gs pos="60000">
                        <a:srgbClr val="E7C269"/>
                      </a:gs>
                    </a:gsLst>
                    <a:lin ang="5400000" scaled="1"/>
                  </a:gradFill>
                  <a:bevel/>
                </a:ln>
                <a:solidFill>
                  <a:srgbClr val="FF0000"/>
                </a:solidFill>
                <a:effectLst>
                  <a:outerShdw dist="63500" dir="5400000" algn="t" rotWithShape="0">
                    <a:srgbClr val="692E02"/>
                  </a:outerShdw>
                </a:effectLst>
                <a:latin typeface="汉仪超粗宋简" panose="02010600000101010101" charset="-122"/>
                <a:ea typeface="汉仪超粗宋简" panose="02010600000101010101" charset="-122"/>
              </a:rPr>
              <a:t>学什么</a:t>
            </a:r>
            <a:r>
              <a:rPr lang="en-US" altLang="zh-CN" sz="5400" b="1">
                <a:ln w="12700">
                  <a:gradFill>
                    <a:gsLst>
                      <a:gs pos="0">
                        <a:srgbClr val="692E02"/>
                      </a:gs>
                      <a:gs pos="33000">
                        <a:srgbClr val="FFDA79"/>
                      </a:gs>
                      <a:gs pos="85000">
                        <a:srgbClr val="FEF688"/>
                      </a:gs>
                      <a:gs pos="60000">
                        <a:srgbClr val="E7C269"/>
                      </a:gs>
                    </a:gsLst>
                    <a:lin ang="5400000" scaled="1"/>
                  </a:gradFill>
                  <a:bevel/>
                </a:ln>
                <a:solidFill>
                  <a:srgbClr val="FF0000"/>
                </a:solidFill>
                <a:effectLst>
                  <a:outerShdw dist="63500" dir="5400000" algn="t" rotWithShape="0">
                    <a:srgbClr val="692E02"/>
                  </a:outerShdw>
                </a:effectLst>
                <a:latin typeface="汉仪超粗宋简" panose="02010600000101010101" charset="-122"/>
                <a:ea typeface="汉仪超粗宋简" panose="02010600000101010101" charset="-122"/>
              </a:rPr>
              <a:t> </a:t>
            </a:r>
            <a:r>
              <a:rPr lang="zh-CN" altLang="en-US" sz="5400" b="1">
                <a:ln w="12700">
                  <a:gradFill>
                    <a:gsLst>
                      <a:gs pos="0">
                        <a:srgbClr val="692E02"/>
                      </a:gs>
                      <a:gs pos="33000">
                        <a:srgbClr val="FFDA79"/>
                      </a:gs>
                      <a:gs pos="85000">
                        <a:srgbClr val="FEF688"/>
                      </a:gs>
                      <a:gs pos="60000">
                        <a:srgbClr val="E7C269"/>
                      </a:gs>
                    </a:gsLst>
                    <a:lin ang="5400000" scaled="1"/>
                  </a:gradFill>
                  <a:bevel/>
                </a:ln>
                <a:solidFill>
                  <a:srgbClr val="FF0000"/>
                </a:solidFill>
                <a:effectLst>
                  <a:outerShdw dist="63500" dir="5400000" algn="t" rotWithShape="0">
                    <a:srgbClr val="692E02"/>
                  </a:outerShdw>
                </a:effectLst>
                <a:latin typeface="汉仪超粗宋简" panose="02010600000101010101" charset="-122"/>
                <a:ea typeface="汉仪超粗宋简" panose="02010600000101010101" charset="-122"/>
              </a:rPr>
              <a:t>怎么学</a:t>
            </a:r>
            <a:endParaRPr lang="zh-CN" altLang="en-US" sz="5400" b="1">
              <a:ln w="12700">
                <a:gradFill>
                  <a:gsLst>
                    <a:gs pos="0">
                      <a:srgbClr val="692E02"/>
                    </a:gs>
                    <a:gs pos="33000">
                      <a:srgbClr val="FFDA79"/>
                    </a:gs>
                    <a:gs pos="85000">
                      <a:srgbClr val="FEF688"/>
                    </a:gs>
                    <a:gs pos="60000">
                      <a:srgbClr val="E7C269"/>
                    </a:gs>
                  </a:gsLst>
                  <a:lin ang="5400000" scaled="1"/>
                </a:gradFill>
                <a:bevel/>
              </a:ln>
              <a:solidFill>
                <a:srgbClr val="FF0000"/>
              </a:solidFill>
              <a:effectLst>
                <a:outerShdw dist="63500" dir="5400000" algn="t" rotWithShape="0">
                  <a:srgbClr val="692E02"/>
                </a:outerShdw>
              </a:effectLst>
              <a:latin typeface="汉仪超粗宋简" panose="02010600000101010101" charset="-122"/>
              <a:ea typeface="汉仪超粗宋简" panose="02010600000101010101" charset="-122"/>
            </a:endParaRPr>
          </a:p>
        </p:txBody>
      </p:sp>
    </p:spTree>
  </p:cSld>
  <p:clrMapOvr>
    <a:masterClrMapping/>
  </p:clrMapOvr>
  <mc:AlternateContent xmlns:mc="http://schemas.openxmlformats.org/markup-compatibility/2006">
    <mc:Choice xmlns:p14="http://schemas.microsoft.com/office/powerpoint/2010/main" Requires="p14">
      <p:transition p14:dur="1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par>
                          <p:cTn id="24" fill="hold">
                            <p:stCondLst>
                              <p:cond delay="2500"/>
                            </p:stCondLst>
                            <p:childTnLst>
                              <p:par>
                                <p:cTn id="25" presetID="31"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par>
                          <p:cTn id="31" fill="hold">
                            <p:stCondLst>
                              <p:cond delay="3500"/>
                            </p:stCondLst>
                            <p:childTnLst>
                              <p:par>
                                <p:cTn id="32" presetID="16" presetClass="entr" presetSubtype="21"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childTnLst>
                          </p:cTn>
                        </p:par>
                        <p:par>
                          <p:cTn id="35" fill="hold">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1000" fill="hold"/>
                                        <p:tgtEl>
                                          <p:spTgt spid="36"/>
                                        </p:tgtEl>
                                        <p:attrNameLst>
                                          <p:attrName>ppt_w</p:attrName>
                                        </p:attrNameLst>
                                      </p:cBhvr>
                                      <p:tavLst>
                                        <p:tav tm="0">
                                          <p:val>
                                            <p:strVal val="#ppt_w+.3"/>
                                          </p:val>
                                        </p:tav>
                                        <p:tav tm="100000">
                                          <p:val>
                                            <p:strVal val="#ppt_w"/>
                                          </p:val>
                                        </p:tav>
                                      </p:tavLst>
                                    </p:anim>
                                    <p:anim calcmode="lin" valueType="num">
                                      <p:cBhvr>
                                        <p:cTn id="39" dur="1000" fill="hold"/>
                                        <p:tgtEl>
                                          <p:spTgt spid="36"/>
                                        </p:tgtEl>
                                        <p:attrNameLst>
                                          <p:attrName>ppt_h</p:attrName>
                                        </p:attrNameLst>
                                      </p:cBhvr>
                                      <p:tavLst>
                                        <p:tav tm="0">
                                          <p:val>
                                            <p:strVal val="#ppt_h"/>
                                          </p:val>
                                        </p:tav>
                                        <p:tav tm="100000">
                                          <p:val>
                                            <p:strVal val="#ppt_h"/>
                                          </p:val>
                                        </p:tav>
                                      </p:tavLst>
                                    </p:anim>
                                    <p:animEffect transition="in" filter="fade">
                                      <p:cBhvr>
                                        <p:cTn id="40" dur="1000"/>
                                        <p:tgtEl>
                                          <p:spTgt spid="36"/>
                                        </p:tgtEl>
                                      </p:cBhvr>
                                    </p:animEffect>
                                  </p:childTnLst>
                                </p:cTn>
                              </p:par>
                            </p:childTnLst>
                          </p:cTn>
                        </p:par>
                        <p:par>
                          <p:cTn id="41" fill="hold">
                            <p:stCondLst>
                              <p:cond delay="5000"/>
                            </p:stCondLst>
                            <p:childTnLst>
                              <p:par>
                                <p:cTn id="42" presetID="42"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par>
                          <p:cTn id="47" fill="hold">
                            <p:stCondLst>
                              <p:cond delay="6000"/>
                            </p:stCondLst>
                            <p:childTnLst>
                              <p:par>
                                <p:cTn id="48" presetID="2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par>
                          <p:cTn id="54" fill="hold">
                            <p:stCondLst>
                              <p:cond delay="6500"/>
                            </p:stCondLst>
                            <p:childTnLst>
                              <p:par>
                                <p:cTn id="55" presetID="10" presetClass="entr" presetSubtype="0"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8" repeatCount="indefinite" fill="remove" display="0">
                  <p:stCondLst>
                    <p:cond delay="indefinite"/>
                  </p:stCondLst>
                  <p:endCondLst>
                    <p:cond evt="onStopAudio" delay="0">
                      <p:tgtEl>
                        <p:sldTgt/>
                      </p:tgtEl>
                    </p:cond>
                  </p:endCondLst>
                </p:cTn>
                <p:tgtEl>
                  <p:spTgt spid="2"/>
                </p:tgtEl>
              </p:cMediaNode>
            </p:audio>
          </p:childTnLst>
        </p:cTn>
      </p:par>
    </p:tnLst>
    <p:bldLst>
      <p:bldP spid="36" grpId="0" animBg="1"/>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9496" y="-1462014"/>
            <a:ext cx="8067527" cy="8067527"/>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sp>
        <p:nvSpPr>
          <p:cNvPr id="15" name="TextBox 14"/>
          <p:cNvSpPr txBox="1"/>
          <p:nvPr/>
        </p:nvSpPr>
        <p:spPr>
          <a:xfrm>
            <a:off x="4358810" y="1867942"/>
            <a:ext cx="2805919"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defRPr/>
            </a:pPr>
            <a:r>
              <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rPr>
              <a:t>学什么</a:t>
            </a:r>
            <a:endPar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endParaRPr>
          </a:p>
          <a:p>
            <a:pPr>
              <a:defRPr/>
            </a:pPr>
            <a:r>
              <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rPr>
              <a:t>内容？</a:t>
            </a:r>
            <a:endPar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sp>
        <p:nvSpPr>
          <p:cNvPr id="17" name="TextBox 14"/>
          <p:cNvSpPr txBox="1"/>
          <p:nvPr/>
        </p:nvSpPr>
        <p:spPr>
          <a:xfrm>
            <a:off x="2113322" y="1971584"/>
            <a:ext cx="2805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defRPr/>
            </a:pPr>
            <a:r>
              <a:rPr lang="en-US" altLang="zh-CN" sz="7200" kern="0" dirty="0">
                <a:solidFill>
                  <a:srgbClr val="C00000"/>
                </a:solidFill>
                <a:latin typeface="汉仪雅酷黑 75W" panose="020B0804020202020204" pitchFamily="34" charset="-122"/>
                <a:ea typeface="汉仪雅酷黑 75W" panose="020B0804020202020204" pitchFamily="34" charset="-122"/>
                <a:cs typeface="+mn-ea"/>
                <a:sym typeface="+mn-lt"/>
              </a:rPr>
              <a:t>02</a:t>
            </a:r>
            <a:endParaRPr lang="zh-CN" altLang="en-US" sz="7200" kern="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cxnSp>
        <p:nvCxnSpPr>
          <p:cNvPr id="8" name="直接连接符 7"/>
          <p:cNvCxnSpPr/>
          <p:nvPr/>
        </p:nvCxnSpPr>
        <p:spPr>
          <a:xfrm>
            <a:off x="4259484" y="1636134"/>
            <a:ext cx="0" cy="2033276"/>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969" y="233680"/>
            <a:ext cx="8448062" cy="45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TextBox 13"/>
          <p:cNvSpPr txBox="1"/>
          <p:nvPr/>
        </p:nvSpPr>
        <p:spPr>
          <a:xfrm>
            <a:off x="925751" y="274005"/>
            <a:ext cx="5178183" cy="368300"/>
          </a:xfrm>
          <a:prstGeom prst="rect">
            <a:avLst/>
          </a:prstGeom>
          <a:noFill/>
        </p:spPr>
        <p:txBody>
          <a:bodyPr wrap="square" rtlCol="0">
            <a:spAutoFit/>
          </a:bodyPr>
          <a:lstStyle/>
          <a:p>
            <a:r>
              <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rPr>
              <a:t>学什么内容？</a:t>
            </a:r>
            <a:endPar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grpSp>
        <p:nvGrpSpPr>
          <p:cNvPr id="55" name="组合 54"/>
          <p:cNvGrpSpPr/>
          <p:nvPr/>
        </p:nvGrpSpPr>
        <p:grpSpPr>
          <a:xfrm>
            <a:off x="21741" y="97494"/>
            <a:ext cx="1025402" cy="744202"/>
            <a:chOff x="2530618" y="207489"/>
            <a:chExt cx="4067389" cy="3162621"/>
          </a:xfrm>
        </p:grpSpPr>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0618" y="207489"/>
              <a:ext cx="4067389" cy="3162621"/>
            </a:xfrm>
            <a:prstGeom prst="rect">
              <a:avLst/>
            </a:prstGeom>
          </p:spPr>
        </p:pic>
        <p:sp>
          <p:nvSpPr>
            <p:cNvPr id="57" name="矩形 56"/>
            <p:cNvSpPr/>
            <p:nvPr/>
          </p:nvSpPr>
          <p:spPr>
            <a:xfrm>
              <a:off x="4795622" y="1042279"/>
              <a:ext cx="184731" cy="1200329"/>
            </a:xfrm>
            <a:prstGeom prst="rect">
              <a:avLst/>
            </a:prstGeom>
          </p:spPr>
          <p:txBody>
            <a:bodyPr wrap="none">
              <a:spAutoFit/>
            </a:bodyPr>
            <a:lstStyle/>
            <a:p>
              <a:pPr algn="ctr"/>
              <a:endParaRPr lang="en-US" altLang="zh-CN" sz="72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sp>
        <p:nvSpPr>
          <p:cNvPr id="19" name="任意多边形 32"/>
          <p:cNvSpPr/>
          <p:nvPr/>
        </p:nvSpPr>
        <p:spPr>
          <a:xfrm rot="18900000" flipH="1">
            <a:off x="1632585" y="1393825"/>
            <a:ext cx="134620" cy="13462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68580" tIns="34290" rIns="68580" bIns="34290" rtlCol="0" anchor="ctr"/>
          <a:lstStyle/>
          <a:p>
            <a:pPr algn="ctr" defTabSz="914400">
              <a:defRPr/>
            </a:pPr>
            <a:endParaRPr lang="zh-CN" altLang="en-US" sz="1800" b="1" kern="0">
              <a:solidFill>
                <a:sysClr val="window" lastClr="FFFFFF"/>
              </a:solidFill>
              <a:cs typeface="+mn-ea"/>
              <a:sym typeface="+mn-lt"/>
            </a:endParaRPr>
          </a:p>
        </p:txBody>
      </p:sp>
      <p:grpSp>
        <p:nvGrpSpPr>
          <p:cNvPr id="20" name="组合 19"/>
          <p:cNvGrpSpPr/>
          <p:nvPr/>
        </p:nvGrpSpPr>
        <p:grpSpPr>
          <a:xfrm rot="0">
            <a:off x="988695" y="1155700"/>
            <a:ext cx="640715" cy="640715"/>
            <a:chOff x="5613944" y="2348233"/>
            <a:chExt cx="920788" cy="920788"/>
          </a:xfrm>
        </p:grpSpPr>
        <p:sp>
          <p:nvSpPr>
            <p:cNvPr id="21" name="椭圆 20"/>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914400">
                <a:defRPr/>
              </a:pPr>
              <a:endParaRPr lang="zh-CN" altLang="en-US" sz="2000" b="1" kern="0">
                <a:gradFill>
                  <a:gsLst>
                    <a:gs pos="100000">
                      <a:prstClr val="white"/>
                    </a:gs>
                    <a:gs pos="0">
                      <a:prstClr val="white">
                        <a:lumMod val="95000"/>
                      </a:prstClr>
                    </a:gs>
                  </a:gsLst>
                  <a:path path="circle">
                    <a:fillToRect l="100000" b="100000"/>
                  </a:path>
                </a:gradFill>
                <a:cs typeface="+mn-ea"/>
                <a:sym typeface="+mn-lt"/>
              </a:endParaRPr>
            </a:p>
          </p:txBody>
        </p:sp>
        <p:sp>
          <p:nvSpPr>
            <p:cNvPr id="22" name="TextBox 20"/>
            <p:cNvSpPr txBox="1"/>
            <p:nvPr/>
          </p:nvSpPr>
          <p:spPr>
            <a:xfrm>
              <a:off x="5899102" y="2454926"/>
              <a:ext cx="428307" cy="707401"/>
            </a:xfrm>
            <a:prstGeom prst="rect">
              <a:avLst/>
            </a:prstGeom>
            <a:noFill/>
          </p:spPr>
          <p:txBody>
            <a:bodyPr wrap="none" lIns="0" tIns="0" rIns="0" bIns="0" rtlCol="0">
              <a:spAutoFit/>
            </a:bodyPr>
            <a:lstStyle/>
            <a:p>
              <a:pPr algn="ctr" defTabSz="914400">
                <a:defRPr/>
              </a:pPr>
              <a:r>
                <a:rPr lang="en-US" altLang="zh-CN" sz="3200" b="1" kern="0" dirty="0">
                  <a:gradFill>
                    <a:gsLst>
                      <a:gs pos="100000">
                        <a:prstClr val="white"/>
                      </a:gs>
                      <a:gs pos="0">
                        <a:prstClr val="white">
                          <a:lumMod val="95000"/>
                        </a:prstClr>
                      </a:gs>
                    </a:gsLst>
                    <a:path path="circle">
                      <a:fillToRect l="100000" b="100000"/>
                    </a:path>
                  </a:gradFill>
                  <a:cs typeface="+mn-ea"/>
                  <a:sym typeface="+mn-lt"/>
                </a:rPr>
                <a:t>01</a:t>
              </a:r>
              <a:endParaRPr lang="zh-CN" altLang="en-US" sz="3200" b="1" kern="0" dirty="0">
                <a:gradFill>
                  <a:gsLst>
                    <a:gs pos="100000">
                      <a:prstClr val="white"/>
                    </a:gs>
                    <a:gs pos="0">
                      <a:prstClr val="white">
                        <a:lumMod val="95000"/>
                      </a:prstClr>
                    </a:gs>
                  </a:gsLst>
                  <a:path path="circle">
                    <a:fillToRect l="100000" b="100000"/>
                  </a:path>
                </a:gradFill>
                <a:cs typeface="+mn-ea"/>
                <a:sym typeface="+mn-lt"/>
              </a:endParaRPr>
            </a:p>
          </p:txBody>
        </p:sp>
      </p:grpSp>
      <p:sp>
        <p:nvSpPr>
          <p:cNvPr id="24" name="圆角矩形 36"/>
          <p:cNvSpPr/>
          <p:nvPr/>
        </p:nvSpPr>
        <p:spPr>
          <a:xfrm>
            <a:off x="1898015" y="1253490"/>
            <a:ext cx="6518275" cy="466090"/>
          </a:xfrm>
          <a:prstGeom prst="roundRect">
            <a:avLst>
              <a:gd name="adj" fmla="val 50000"/>
            </a:avLst>
          </a:prstGeom>
          <a:noFill/>
          <a:ln w="12700" cap="flat" cmpd="sng" algn="ctr">
            <a:solidFill>
              <a:srgbClr val="C00000"/>
            </a:solidFill>
            <a:prstDash val="solid"/>
          </a:ln>
          <a:effectLst/>
        </p:spPr>
        <p:txBody>
          <a:bodyPr rtlCol="0" anchor="ctr"/>
          <a:lstStyle/>
          <a:p>
            <a:pPr defTabSz="914400"/>
            <a:r>
              <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rPr>
              <a:t>学我们党在革命时期带领人民群众实现民族独立的艰辛历程</a:t>
            </a:r>
            <a:endPar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sp>
        <p:nvSpPr>
          <p:cNvPr id="25" name="任意多边形 37"/>
          <p:cNvSpPr/>
          <p:nvPr/>
        </p:nvSpPr>
        <p:spPr>
          <a:xfrm rot="18900000" flipH="1">
            <a:off x="1632585" y="2394585"/>
            <a:ext cx="134620" cy="13462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68580" tIns="34290" rIns="68580" bIns="34290" rtlCol="0" anchor="ctr"/>
          <a:lstStyle/>
          <a:p>
            <a:pPr algn="ctr" defTabSz="914400">
              <a:defRPr/>
            </a:pPr>
            <a:endParaRPr lang="zh-CN" altLang="en-US" sz="1800" b="1" kern="0">
              <a:solidFill>
                <a:sysClr val="window" lastClr="FFFFFF"/>
              </a:solidFill>
              <a:cs typeface="+mn-ea"/>
              <a:sym typeface="+mn-lt"/>
            </a:endParaRPr>
          </a:p>
        </p:txBody>
      </p:sp>
      <p:grpSp>
        <p:nvGrpSpPr>
          <p:cNvPr id="26" name="组合 25"/>
          <p:cNvGrpSpPr/>
          <p:nvPr/>
        </p:nvGrpSpPr>
        <p:grpSpPr>
          <a:xfrm rot="0">
            <a:off x="988695" y="2156460"/>
            <a:ext cx="640715" cy="640715"/>
            <a:chOff x="5613944" y="2348233"/>
            <a:chExt cx="920788" cy="920788"/>
          </a:xfrm>
        </p:grpSpPr>
        <p:sp>
          <p:nvSpPr>
            <p:cNvPr id="27" name="椭圆 26"/>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914400">
                <a:defRPr/>
              </a:pPr>
              <a:endParaRPr lang="zh-CN" altLang="en-US" sz="2000" b="1" kern="0">
                <a:gradFill>
                  <a:gsLst>
                    <a:gs pos="100000">
                      <a:prstClr val="white"/>
                    </a:gs>
                    <a:gs pos="0">
                      <a:prstClr val="white">
                        <a:lumMod val="95000"/>
                      </a:prstClr>
                    </a:gs>
                  </a:gsLst>
                  <a:path path="circle">
                    <a:fillToRect l="100000" b="100000"/>
                  </a:path>
                </a:gradFill>
                <a:cs typeface="+mn-ea"/>
                <a:sym typeface="+mn-lt"/>
              </a:endParaRPr>
            </a:p>
          </p:txBody>
        </p:sp>
        <p:sp>
          <p:nvSpPr>
            <p:cNvPr id="28" name="TextBox 20"/>
            <p:cNvSpPr txBox="1"/>
            <p:nvPr/>
          </p:nvSpPr>
          <p:spPr>
            <a:xfrm>
              <a:off x="5899102" y="2454926"/>
              <a:ext cx="428307" cy="707401"/>
            </a:xfrm>
            <a:prstGeom prst="rect">
              <a:avLst/>
            </a:prstGeom>
            <a:noFill/>
          </p:spPr>
          <p:txBody>
            <a:bodyPr wrap="none" lIns="0" tIns="0" rIns="0" bIns="0" rtlCol="0">
              <a:spAutoFit/>
            </a:bodyPr>
            <a:lstStyle/>
            <a:p>
              <a:pPr algn="ctr" defTabSz="914400">
                <a:defRPr/>
              </a:pPr>
              <a:r>
                <a:rPr lang="en-US" altLang="zh-CN" sz="3200" b="1" kern="0" dirty="0">
                  <a:gradFill>
                    <a:gsLst>
                      <a:gs pos="100000">
                        <a:prstClr val="white"/>
                      </a:gs>
                      <a:gs pos="0">
                        <a:prstClr val="white">
                          <a:lumMod val="95000"/>
                        </a:prstClr>
                      </a:gs>
                    </a:gsLst>
                    <a:path path="circle">
                      <a:fillToRect l="100000" b="100000"/>
                    </a:path>
                  </a:gradFill>
                  <a:cs typeface="+mn-ea"/>
                  <a:sym typeface="+mn-lt"/>
                </a:rPr>
                <a:t>02</a:t>
              </a:r>
              <a:endParaRPr lang="zh-CN" altLang="en-US" sz="3200" b="1" kern="0" dirty="0">
                <a:gradFill>
                  <a:gsLst>
                    <a:gs pos="100000">
                      <a:prstClr val="white"/>
                    </a:gs>
                    <a:gs pos="0">
                      <a:prstClr val="white">
                        <a:lumMod val="95000"/>
                      </a:prstClr>
                    </a:gs>
                  </a:gsLst>
                  <a:path path="circle">
                    <a:fillToRect l="100000" b="100000"/>
                  </a:path>
                </a:gradFill>
                <a:cs typeface="+mn-ea"/>
                <a:sym typeface="+mn-lt"/>
              </a:endParaRPr>
            </a:p>
          </p:txBody>
        </p:sp>
      </p:grpSp>
      <p:sp>
        <p:nvSpPr>
          <p:cNvPr id="29" name="圆角矩形 41"/>
          <p:cNvSpPr/>
          <p:nvPr/>
        </p:nvSpPr>
        <p:spPr>
          <a:xfrm>
            <a:off x="1866900" y="2232660"/>
            <a:ext cx="6547485" cy="402590"/>
          </a:xfrm>
          <a:prstGeom prst="roundRect">
            <a:avLst>
              <a:gd name="adj" fmla="val 50000"/>
            </a:avLst>
          </a:prstGeom>
          <a:noFill/>
          <a:ln w="12700" cap="flat" cmpd="sng" algn="ctr">
            <a:solidFill>
              <a:srgbClr val="C00000"/>
            </a:solidFill>
            <a:prstDash val="solid"/>
          </a:ln>
          <a:effectLst/>
        </p:spPr>
        <p:txBody>
          <a:bodyPr rtlCol="0" anchor="ctr"/>
          <a:lstStyle/>
          <a:p>
            <a:pPr defTabSz="914400">
              <a:lnSpc>
                <a:spcPct val="150000"/>
              </a:lnSpc>
            </a:pPr>
            <a:r>
              <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rPr>
              <a:t>学我们党在建设时期带领人民探索社会主义道路的艰难过程</a:t>
            </a:r>
            <a:endPar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sp>
        <p:nvSpPr>
          <p:cNvPr id="30" name="任意多边形 42"/>
          <p:cNvSpPr/>
          <p:nvPr/>
        </p:nvSpPr>
        <p:spPr>
          <a:xfrm rot="18900000" flipH="1">
            <a:off x="1632585" y="3469640"/>
            <a:ext cx="134620" cy="13462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68580" tIns="34290" rIns="68580" bIns="34290" rtlCol="0" anchor="ctr"/>
          <a:lstStyle/>
          <a:p>
            <a:pPr algn="ctr" defTabSz="914400">
              <a:defRPr/>
            </a:pPr>
            <a:endParaRPr lang="zh-CN" altLang="en-US" sz="1800" b="1" kern="0">
              <a:solidFill>
                <a:sysClr val="window" lastClr="FFFFFF"/>
              </a:solidFill>
              <a:cs typeface="+mn-ea"/>
              <a:sym typeface="+mn-lt"/>
            </a:endParaRPr>
          </a:p>
        </p:txBody>
      </p:sp>
      <p:grpSp>
        <p:nvGrpSpPr>
          <p:cNvPr id="31" name="组合 30"/>
          <p:cNvGrpSpPr/>
          <p:nvPr/>
        </p:nvGrpSpPr>
        <p:grpSpPr>
          <a:xfrm rot="0">
            <a:off x="988695" y="3231515"/>
            <a:ext cx="640715" cy="640715"/>
            <a:chOff x="5613944" y="2348233"/>
            <a:chExt cx="920788" cy="920788"/>
          </a:xfrm>
        </p:grpSpPr>
        <p:sp>
          <p:nvSpPr>
            <p:cNvPr id="32" name="椭圆 3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914400">
                <a:defRPr/>
              </a:pPr>
              <a:endParaRPr lang="zh-CN" altLang="en-US" sz="2000" b="1" kern="0">
                <a:gradFill>
                  <a:gsLst>
                    <a:gs pos="100000">
                      <a:prstClr val="white"/>
                    </a:gs>
                    <a:gs pos="0">
                      <a:prstClr val="white">
                        <a:lumMod val="95000"/>
                      </a:prstClr>
                    </a:gs>
                  </a:gsLst>
                  <a:path path="circle">
                    <a:fillToRect l="100000" b="100000"/>
                  </a:path>
                </a:gradFill>
                <a:cs typeface="+mn-ea"/>
                <a:sym typeface="+mn-lt"/>
              </a:endParaRPr>
            </a:p>
          </p:txBody>
        </p:sp>
        <p:sp>
          <p:nvSpPr>
            <p:cNvPr id="44" name="TextBox 20"/>
            <p:cNvSpPr txBox="1"/>
            <p:nvPr/>
          </p:nvSpPr>
          <p:spPr>
            <a:xfrm>
              <a:off x="5899102" y="2454926"/>
              <a:ext cx="428307" cy="707401"/>
            </a:xfrm>
            <a:prstGeom prst="rect">
              <a:avLst/>
            </a:prstGeom>
            <a:noFill/>
          </p:spPr>
          <p:txBody>
            <a:bodyPr wrap="none" lIns="0" tIns="0" rIns="0" bIns="0" rtlCol="0">
              <a:spAutoFit/>
            </a:bodyPr>
            <a:lstStyle/>
            <a:p>
              <a:pPr algn="ctr" defTabSz="914400">
                <a:defRPr/>
              </a:pPr>
              <a:r>
                <a:rPr lang="en-US" altLang="zh-CN" sz="3200" b="1" kern="0" dirty="0">
                  <a:gradFill>
                    <a:gsLst>
                      <a:gs pos="100000">
                        <a:prstClr val="white"/>
                      </a:gs>
                      <a:gs pos="0">
                        <a:prstClr val="white">
                          <a:lumMod val="95000"/>
                        </a:prstClr>
                      </a:gs>
                    </a:gsLst>
                    <a:path path="circle">
                      <a:fillToRect l="100000" b="100000"/>
                    </a:path>
                  </a:gradFill>
                  <a:cs typeface="+mn-ea"/>
                  <a:sym typeface="+mn-lt"/>
                </a:rPr>
                <a:t>03</a:t>
              </a:r>
              <a:endParaRPr lang="zh-CN" altLang="en-US" sz="3200" b="1" kern="0" dirty="0">
                <a:gradFill>
                  <a:gsLst>
                    <a:gs pos="100000">
                      <a:prstClr val="white"/>
                    </a:gs>
                    <a:gs pos="0">
                      <a:prstClr val="white">
                        <a:lumMod val="95000"/>
                      </a:prstClr>
                    </a:gs>
                  </a:gsLst>
                  <a:path path="circle">
                    <a:fillToRect l="100000" b="100000"/>
                  </a:path>
                </a:gradFill>
                <a:cs typeface="+mn-ea"/>
                <a:sym typeface="+mn-lt"/>
              </a:endParaRPr>
            </a:p>
          </p:txBody>
        </p:sp>
      </p:grpSp>
      <p:sp>
        <p:nvSpPr>
          <p:cNvPr id="45" name="圆角矩形 46"/>
          <p:cNvSpPr/>
          <p:nvPr/>
        </p:nvSpPr>
        <p:spPr>
          <a:xfrm>
            <a:off x="1898015" y="3267075"/>
            <a:ext cx="6518275" cy="426720"/>
          </a:xfrm>
          <a:prstGeom prst="roundRect">
            <a:avLst>
              <a:gd name="adj" fmla="val 50000"/>
            </a:avLst>
          </a:prstGeom>
          <a:noFill/>
          <a:ln w="12700" cap="flat" cmpd="sng" algn="ctr">
            <a:solidFill>
              <a:srgbClr val="C00000"/>
            </a:solidFill>
            <a:prstDash val="solid"/>
          </a:ln>
          <a:effectLst/>
        </p:spPr>
        <p:txBody>
          <a:bodyPr rtlCol="0" anchor="ctr"/>
          <a:lstStyle/>
          <a:p>
            <a:pPr defTabSz="914400">
              <a:lnSpc>
                <a:spcPct val="150000"/>
              </a:lnSpc>
            </a:pPr>
            <a:r>
              <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rPr>
              <a:t>学我们党在改革时期带领人民追求美好生活目标的奋斗进程</a:t>
            </a:r>
            <a:endPar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969" y="233680"/>
            <a:ext cx="8448062" cy="45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680150"/>
            <a:ext cx="9144000" cy="1463350"/>
          </a:xfrm>
          <a:prstGeom prst="rect">
            <a:avLst/>
          </a:prstGeom>
        </p:spPr>
      </p:pic>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47969" y="4395116"/>
            <a:ext cx="1086060" cy="748384"/>
          </a:xfrm>
          <a:prstGeom prst="rect">
            <a:avLst/>
          </a:prstGeom>
        </p:spPr>
      </p:pic>
      <p:sp>
        <p:nvSpPr>
          <p:cNvPr id="5" name="TextBox 13"/>
          <p:cNvSpPr txBox="1"/>
          <p:nvPr/>
        </p:nvSpPr>
        <p:spPr>
          <a:xfrm>
            <a:off x="925751" y="274005"/>
            <a:ext cx="5178183" cy="368300"/>
          </a:xfrm>
          <a:prstGeom prst="rect">
            <a:avLst/>
          </a:prstGeom>
          <a:noFill/>
        </p:spPr>
        <p:txBody>
          <a:bodyPr wrap="square" rtlCol="0">
            <a:spAutoFit/>
          </a:bodyPr>
          <a:lstStyle/>
          <a:p>
            <a:r>
              <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rPr>
              <a:t>学什么内容？</a:t>
            </a:r>
            <a:endPar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grpSp>
        <p:nvGrpSpPr>
          <p:cNvPr id="6" name="组合 5"/>
          <p:cNvGrpSpPr/>
          <p:nvPr/>
        </p:nvGrpSpPr>
        <p:grpSpPr>
          <a:xfrm>
            <a:off x="21741" y="97494"/>
            <a:ext cx="1025402" cy="744202"/>
            <a:chOff x="2530618" y="207489"/>
            <a:chExt cx="4067389" cy="3162621"/>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0618" y="207489"/>
              <a:ext cx="4067389" cy="3162621"/>
            </a:xfrm>
            <a:prstGeom prst="rect">
              <a:avLst/>
            </a:prstGeom>
          </p:spPr>
        </p:pic>
        <p:sp>
          <p:nvSpPr>
            <p:cNvPr id="8" name="矩形 7"/>
            <p:cNvSpPr/>
            <p:nvPr/>
          </p:nvSpPr>
          <p:spPr>
            <a:xfrm>
              <a:off x="4795622" y="1042279"/>
              <a:ext cx="184731" cy="1200329"/>
            </a:xfrm>
            <a:prstGeom prst="rect">
              <a:avLst/>
            </a:prstGeom>
          </p:spPr>
          <p:txBody>
            <a:bodyPr wrap="none">
              <a:spAutoFit/>
            </a:bodyPr>
            <a:lstStyle/>
            <a:p>
              <a:pPr algn="ctr"/>
              <a:endParaRPr lang="en-US" altLang="zh-CN" sz="72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sp>
        <p:nvSpPr>
          <p:cNvPr id="9" name="Rectangle 43"/>
          <p:cNvSpPr/>
          <p:nvPr/>
        </p:nvSpPr>
        <p:spPr>
          <a:xfrm>
            <a:off x="592747" y="838028"/>
            <a:ext cx="7864895" cy="873642"/>
          </a:xfrm>
          <a:prstGeom prst="rect">
            <a:avLst/>
          </a:prstGeom>
        </p:spPr>
        <p:txBody>
          <a:bodyPr wrap="square" lIns="0" tIns="0" rIns="0" bIns="0">
            <a:noAutofit/>
          </a:bodyPr>
          <a:lstStyle/>
          <a:p>
            <a:pPr>
              <a:lnSpc>
                <a:spcPct val="150000"/>
              </a:lnSpc>
              <a:defRPr/>
            </a:pPr>
            <a:r>
              <a:rPr lang="zh-CN" altLang="en-US" sz="1400" dirty="0">
                <a:cs typeface="+mn-ea"/>
                <a:sym typeface="+mn-lt"/>
              </a:rPr>
              <a:t>不知道来路，就没有出路。学习党史是为了让我们能够更好地了解我们的来时路，以便于让我们更加坚定地在未来的道路上前进。党史学习究竟要学哪些，我认为有这么三个方面。</a:t>
            </a:r>
            <a:endParaRPr lang="zh-CN" altLang="en-US" sz="1400" dirty="0">
              <a:cs typeface="+mn-ea"/>
              <a:sym typeface="+mn-lt"/>
            </a:endParaRPr>
          </a:p>
        </p:txBody>
      </p:sp>
      <p:sp>
        <p:nvSpPr>
          <p:cNvPr id="10" name="矩形 9"/>
          <p:cNvSpPr/>
          <p:nvPr/>
        </p:nvSpPr>
        <p:spPr>
          <a:xfrm>
            <a:off x="2418049" y="1888028"/>
            <a:ext cx="6242381" cy="611074"/>
          </a:xfrm>
          <a:prstGeom prst="rect">
            <a:avLst/>
          </a:prstGeom>
          <a:noFill/>
          <a:ln w="12700" cap="flat" cmpd="sng" algn="ctr">
            <a:solidFill>
              <a:srgbClr val="C00000"/>
            </a:solidFill>
            <a:prstDash val="solid"/>
          </a:ln>
          <a:effectLst/>
        </p:spPr>
        <p:txBody>
          <a:bodyPr rtlCol="0" anchor="ctr"/>
          <a:lstStyle/>
          <a:p>
            <a:pPr defTabSz="914400">
              <a:lnSpc>
                <a:spcPct val="150000"/>
              </a:lnSpc>
            </a:pPr>
            <a:r>
              <a:rPr sz="1100" kern="0" dirty="0">
                <a:gradFill>
                  <a:gsLst>
                    <a:gs pos="0">
                      <a:prstClr val="black">
                        <a:lumMod val="75000"/>
                        <a:lumOff val="25000"/>
                      </a:prstClr>
                    </a:gs>
                    <a:gs pos="100000">
                      <a:prstClr val="black">
                        <a:lumMod val="85000"/>
                        <a:lumOff val="15000"/>
                      </a:prstClr>
                    </a:gs>
                  </a:gsLst>
                  <a:lin ang="18900000" scaled="1"/>
                </a:gradFill>
                <a:cs typeface="+mn-ea"/>
                <a:sym typeface="+mn-lt"/>
              </a:rPr>
              <a:t>党在革命时期的历史，是让人震撼的、是让人感慨的、也是能让人惭愧的，学习这段历史能够让我们在了解老一辈革命家留下的故事中升华思想、坚定信念。</a:t>
            </a:r>
            <a:endParaRPr sz="1100" kern="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sp>
        <p:nvSpPr>
          <p:cNvPr id="11" name="圆角矩形 20"/>
          <p:cNvSpPr/>
          <p:nvPr/>
        </p:nvSpPr>
        <p:spPr>
          <a:xfrm>
            <a:off x="549789" y="1875926"/>
            <a:ext cx="1768480" cy="626824"/>
          </a:xfrm>
          <a:prstGeom prst="roundRect">
            <a:avLst>
              <a:gd name="adj" fmla="val 50000"/>
            </a:avLst>
          </a:prstGeom>
          <a:gradFill>
            <a:gsLst>
              <a:gs pos="0">
                <a:srgbClr val="E50000"/>
              </a:gs>
              <a:gs pos="100000">
                <a:srgbClr val="B50000"/>
              </a:gs>
            </a:gsLst>
            <a:lin ang="5400000" scaled="1"/>
          </a:gradFill>
          <a:ln w="12700" cap="flat" cmpd="sng" algn="ctr">
            <a:noFill/>
            <a:prstDash val="solid"/>
          </a:ln>
          <a:effectLst/>
        </p:spPr>
        <p:txBody>
          <a:bodyPr rtlCol="0" anchor="ctr"/>
          <a:lstStyle/>
          <a:p>
            <a:pPr algn="ctr" defTabSz="914400"/>
            <a:r>
              <a:rPr lang="zh-CN" altLang="en-US" sz="1400" b="1" kern="0" dirty="0">
                <a:gradFill>
                  <a:gsLst>
                    <a:gs pos="100000">
                      <a:prstClr val="white"/>
                    </a:gs>
                    <a:gs pos="0">
                      <a:prstClr val="white">
                        <a:lumMod val="95000"/>
                      </a:prstClr>
                    </a:gs>
                  </a:gsLst>
                  <a:path path="circle">
                    <a:fillToRect l="100000" b="100000"/>
                  </a:path>
                </a:gradFill>
                <a:cs typeface="+mn-ea"/>
                <a:sym typeface="+mn-lt"/>
              </a:rPr>
              <a:t>从</a:t>
            </a:r>
            <a:r>
              <a:rPr lang="zh-CN" altLang="en-US" sz="2000" b="1" kern="0" dirty="0">
                <a:gradFill>
                  <a:gsLst>
                    <a:gs pos="100000">
                      <a:prstClr val="white"/>
                    </a:gs>
                    <a:gs pos="0">
                      <a:prstClr val="white">
                        <a:lumMod val="95000"/>
                      </a:prstClr>
                    </a:gs>
                  </a:gsLst>
                  <a:path path="circle">
                    <a:fillToRect l="100000" b="100000"/>
                  </a:path>
                </a:gradFill>
                <a:cs typeface="+mn-ea"/>
                <a:sym typeface="+mn-lt"/>
              </a:rPr>
              <a:t>1921</a:t>
            </a:r>
            <a:r>
              <a:rPr lang="zh-CN" altLang="en-US" sz="1400" b="1" kern="0" dirty="0">
                <a:gradFill>
                  <a:gsLst>
                    <a:gs pos="100000">
                      <a:prstClr val="white"/>
                    </a:gs>
                    <a:gs pos="0">
                      <a:prstClr val="white">
                        <a:lumMod val="95000"/>
                      </a:prstClr>
                    </a:gs>
                  </a:gsLst>
                  <a:path path="circle">
                    <a:fillToRect l="100000" b="100000"/>
                  </a:path>
                </a:gradFill>
                <a:cs typeface="+mn-ea"/>
                <a:sym typeface="+mn-lt"/>
              </a:rPr>
              <a:t>年建党到</a:t>
            </a:r>
            <a:r>
              <a:rPr lang="zh-CN" altLang="en-US" sz="2000" b="1" kern="0" dirty="0">
                <a:gradFill>
                  <a:gsLst>
                    <a:gs pos="100000">
                      <a:prstClr val="white"/>
                    </a:gs>
                    <a:gs pos="0">
                      <a:prstClr val="white">
                        <a:lumMod val="95000"/>
                      </a:prstClr>
                    </a:gs>
                  </a:gsLst>
                  <a:path path="circle">
                    <a:fillToRect l="100000" b="100000"/>
                  </a:path>
                </a:gradFill>
                <a:cs typeface="+mn-ea"/>
                <a:sym typeface="+mn-lt"/>
              </a:rPr>
              <a:t>1949</a:t>
            </a:r>
            <a:r>
              <a:rPr lang="zh-CN" altLang="en-US" sz="1400" b="1" kern="0" dirty="0">
                <a:gradFill>
                  <a:gsLst>
                    <a:gs pos="100000">
                      <a:prstClr val="white"/>
                    </a:gs>
                    <a:gs pos="0">
                      <a:prstClr val="white">
                        <a:lumMod val="95000"/>
                      </a:prstClr>
                    </a:gs>
                  </a:gsLst>
                  <a:path path="circle">
                    <a:fillToRect l="100000" b="100000"/>
                  </a:path>
                </a:gradFill>
                <a:cs typeface="+mn-ea"/>
                <a:sym typeface="+mn-lt"/>
              </a:rPr>
              <a:t>年建国</a:t>
            </a:r>
            <a:endParaRPr lang="zh-CN" altLang="en-US" sz="1400" b="1" kern="0" dirty="0">
              <a:gradFill>
                <a:gsLst>
                  <a:gs pos="100000">
                    <a:prstClr val="white"/>
                  </a:gs>
                  <a:gs pos="0">
                    <a:prstClr val="white">
                      <a:lumMod val="95000"/>
                    </a:prstClr>
                  </a:gs>
                </a:gsLst>
                <a:path path="circle">
                  <a:fillToRect l="100000" b="100000"/>
                </a:path>
              </a:gradFill>
              <a:cs typeface="+mn-ea"/>
              <a:sym typeface="+mn-lt"/>
            </a:endParaRPr>
          </a:p>
        </p:txBody>
      </p:sp>
      <p:sp>
        <p:nvSpPr>
          <p:cNvPr id="12" name="矩形 11"/>
          <p:cNvSpPr/>
          <p:nvPr/>
        </p:nvSpPr>
        <p:spPr>
          <a:xfrm>
            <a:off x="2418080" y="2594610"/>
            <a:ext cx="6306820" cy="610870"/>
          </a:xfrm>
          <a:prstGeom prst="rect">
            <a:avLst/>
          </a:prstGeom>
          <a:noFill/>
          <a:ln w="12700" cap="flat" cmpd="sng" algn="ctr">
            <a:solidFill>
              <a:srgbClr val="C00000"/>
            </a:solidFill>
            <a:prstDash val="solid"/>
          </a:ln>
          <a:effectLst/>
        </p:spPr>
        <p:txBody>
          <a:bodyPr rtlCol="0" anchor="ctr"/>
          <a:lstStyle/>
          <a:p>
            <a:pPr defTabSz="914400">
              <a:lnSpc>
                <a:spcPct val="150000"/>
              </a:lnSpc>
            </a:pPr>
            <a:r>
              <a:rPr sz="1100" kern="0" spc="-150" dirty="0">
                <a:gradFill>
                  <a:gsLst>
                    <a:gs pos="0">
                      <a:prstClr val="black">
                        <a:lumMod val="75000"/>
                        <a:lumOff val="25000"/>
                      </a:prstClr>
                    </a:gs>
                    <a:gs pos="100000">
                      <a:prstClr val="black">
                        <a:lumMod val="85000"/>
                        <a:lumOff val="15000"/>
                      </a:prstClr>
                    </a:gs>
                  </a:gsLst>
                  <a:lin ang="18900000" scaled="1"/>
                </a:gradFill>
                <a:cs typeface="+mn-ea"/>
                <a:sym typeface="+mn-lt"/>
              </a:rPr>
              <a:t>这个时期内，我们党在探索社会主义的道路上曲折前进，走了不少弯路，吃了不少亏，但也是在这个时期，为我们国家的后期的快速发展奠定了物质基础，提供了经验教训，学习这段历史，能够让我们坚定道路自信。</a:t>
            </a:r>
            <a:endParaRPr sz="1100" kern="0" spc="-15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sp>
        <p:nvSpPr>
          <p:cNvPr id="13" name="圆角矩形 22"/>
          <p:cNvSpPr/>
          <p:nvPr/>
        </p:nvSpPr>
        <p:spPr>
          <a:xfrm>
            <a:off x="549789" y="2582424"/>
            <a:ext cx="1768480" cy="626824"/>
          </a:xfrm>
          <a:prstGeom prst="roundRect">
            <a:avLst>
              <a:gd name="adj" fmla="val 50000"/>
            </a:avLst>
          </a:prstGeom>
          <a:gradFill>
            <a:gsLst>
              <a:gs pos="0">
                <a:srgbClr val="E50000"/>
              </a:gs>
              <a:gs pos="100000">
                <a:srgbClr val="B50000"/>
              </a:gs>
            </a:gsLst>
            <a:lin ang="5400000" scaled="1"/>
          </a:gradFill>
          <a:ln w="12700" cap="flat" cmpd="sng" algn="ctr">
            <a:noFill/>
            <a:prstDash val="solid"/>
          </a:ln>
          <a:effectLst/>
        </p:spPr>
        <p:txBody>
          <a:bodyPr rtlCol="0" anchor="ctr"/>
          <a:lstStyle/>
          <a:p>
            <a:pPr algn="ctr" defTabSz="914400"/>
            <a:r>
              <a:rPr lang="zh-CN" altLang="en-US" sz="1400" b="1" kern="0" dirty="0">
                <a:gradFill>
                  <a:gsLst>
                    <a:gs pos="100000">
                      <a:prstClr val="white"/>
                    </a:gs>
                    <a:gs pos="0">
                      <a:prstClr val="white">
                        <a:lumMod val="95000"/>
                      </a:prstClr>
                    </a:gs>
                  </a:gsLst>
                  <a:path path="circle">
                    <a:fillToRect l="100000" b="100000"/>
                  </a:path>
                </a:gradFill>
                <a:cs typeface="+mn-ea"/>
                <a:sym typeface="+mn-lt"/>
              </a:rPr>
              <a:t>新中国成立之后</a:t>
            </a:r>
            <a:endParaRPr lang="zh-CN" altLang="en-US" sz="1400" b="1" kern="0" dirty="0">
              <a:gradFill>
                <a:gsLst>
                  <a:gs pos="100000">
                    <a:prstClr val="white"/>
                  </a:gs>
                  <a:gs pos="0">
                    <a:prstClr val="white">
                      <a:lumMod val="95000"/>
                    </a:prstClr>
                  </a:gs>
                </a:gsLst>
                <a:path path="circle">
                  <a:fillToRect l="100000" b="100000"/>
                </a:path>
              </a:gradFill>
              <a:cs typeface="+mn-ea"/>
              <a:sym typeface="+mn-lt"/>
            </a:endParaRPr>
          </a:p>
        </p:txBody>
      </p:sp>
      <p:sp>
        <p:nvSpPr>
          <p:cNvPr id="14" name="矩形 13"/>
          <p:cNvSpPr/>
          <p:nvPr/>
        </p:nvSpPr>
        <p:spPr>
          <a:xfrm>
            <a:off x="2418049" y="3336879"/>
            <a:ext cx="6242381" cy="611074"/>
          </a:xfrm>
          <a:prstGeom prst="rect">
            <a:avLst/>
          </a:prstGeom>
          <a:noFill/>
          <a:ln w="12700" cap="flat" cmpd="sng" algn="ctr">
            <a:solidFill>
              <a:srgbClr val="C00000"/>
            </a:solidFill>
            <a:prstDash val="solid"/>
          </a:ln>
          <a:effectLst/>
        </p:spPr>
        <p:txBody>
          <a:bodyPr rtlCol="0" anchor="ctr"/>
          <a:lstStyle/>
          <a:p>
            <a:pPr defTabSz="914400">
              <a:lnSpc>
                <a:spcPct val="150000"/>
              </a:lnSpc>
            </a:pPr>
            <a:r>
              <a:rPr lang="zh-CN" altLang="en-US" sz="1100" kern="0" spc="-150">
                <a:gradFill>
                  <a:gsLst>
                    <a:gs pos="0">
                      <a:prstClr val="black">
                        <a:lumMod val="75000"/>
                        <a:lumOff val="25000"/>
                      </a:prstClr>
                    </a:gs>
                    <a:gs pos="100000">
                      <a:prstClr val="black">
                        <a:lumMod val="85000"/>
                        <a:lumOff val="15000"/>
                      </a:prstClr>
                    </a:gs>
                  </a:gsLst>
                  <a:lin ang="18900000" scaled="1"/>
                </a:gradFill>
                <a:cs typeface="+mn-ea"/>
                <a:sym typeface="+mn-lt"/>
              </a:rPr>
              <a:t>中国特色社会主义事业取得了巨大成功，“两个一百年”奋斗目标开启新征程。学习这段历史，能够让我们更加坚信社会主义必然能够成功、共产主义必定可以实现。</a:t>
            </a:r>
            <a:endParaRPr lang="zh-CN" altLang="en-US" sz="1100" kern="0" spc="-150">
              <a:gradFill>
                <a:gsLst>
                  <a:gs pos="0">
                    <a:prstClr val="black">
                      <a:lumMod val="75000"/>
                      <a:lumOff val="25000"/>
                    </a:prstClr>
                  </a:gs>
                  <a:gs pos="100000">
                    <a:prstClr val="black">
                      <a:lumMod val="85000"/>
                      <a:lumOff val="15000"/>
                    </a:prstClr>
                  </a:gs>
                </a:gsLst>
                <a:lin ang="18900000" scaled="1"/>
              </a:gradFill>
              <a:cs typeface="+mn-ea"/>
              <a:sym typeface="+mn-lt"/>
            </a:endParaRPr>
          </a:p>
        </p:txBody>
      </p:sp>
      <p:sp>
        <p:nvSpPr>
          <p:cNvPr id="15" name="圆角矩形 24"/>
          <p:cNvSpPr/>
          <p:nvPr/>
        </p:nvSpPr>
        <p:spPr>
          <a:xfrm>
            <a:off x="549789" y="3324777"/>
            <a:ext cx="1768480" cy="626824"/>
          </a:xfrm>
          <a:prstGeom prst="roundRect">
            <a:avLst>
              <a:gd name="adj" fmla="val 50000"/>
            </a:avLst>
          </a:prstGeom>
          <a:gradFill>
            <a:gsLst>
              <a:gs pos="0">
                <a:srgbClr val="E50000"/>
              </a:gs>
              <a:gs pos="100000">
                <a:srgbClr val="B50000"/>
              </a:gs>
            </a:gsLst>
            <a:lin ang="5400000" scaled="1"/>
          </a:gradFill>
          <a:ln w="12700" cap="flat" cmpd="sng" algn="ctr">
            <a:noFill/>
            <a:prstDash val="solid"/>
          </a:ln>
          <a:effectLst/>
        </p:spPr>
        <p:txBody>
          <a:bodyPr rtlCol="0" anchor="ctr"/>
          <a:lstStyle/>
          <a:p>
            <a:pPr algn="ctr" defTabSz="914400"/>
            <a:r>
              <a:rPr lang="zh-CN" altLang="en-US" b="1" kern="0" dirty="0">
                <a:gradFill>
                  <a:gsLst>
                    <a:gs pos="100000">
                      <a:prstClr val="white"/>
                    </a:gs>
                    <a:gs pos="0">
                      <a:prstClr val="white">
                        <a:lumMod val="95000"/>
                      </a:prstClr>
                    </a:gs>
                  </a:gsLst>
                  <a:path path="circle">
                    <a:fillToRect l="100000" b="100000"/>
                  </a:path>
                </a:gradFill>
                <a:cs typeface="+mn-ea"/>
                <a:sym typeface="+mn-lt"/>
              </a:rPr>
              <a:t>改革开放以来</a:t>
            </a:r>
            <a:endParaRPr lang="zh-CN" altLang="en-US" b="1" kern="0" dirty="0">
              <a:gradFill>
                <a:gsLst>
                  <a:gs pos="100000">
                    <a:prstClr val="white"/>
                  </a:gs>
                  <a:gs pos="0">
                    <a:prstClr val="white">
                      <a:lumMod val="95000"/>
                    </a:prstClr>
                  </a:gs>
                </a:gsLst>
                <a:path path="circle">
                  <a:fillToRect l="100000" b="100000"/>
                </a:path>
              </a:gra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500"/>
                                        <p:tgtEl>
                                          <p:spTgt spid="11"/>
                                        </p:tgtEl>
                                      </p:cBhvr>
                                    </p:animEffect>
                                  </p:childTnLst>
                                </p:cTn>
                              </p:par>
                              <p:par>
                                <p:cTn id="12" presetID="53" presetClass="entr" presetSubtype="16"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500" fill="hold"/>
                                        <p:tgtEl>
                                          <p:spTgt spid="11"/>
                                        </p:tgtEl>
                                        <p:attrNameLst>
                                          <p:attrName>ppt_w</p:attrName>
                                        </p:attrNameLst>
                                      </p:cBhvr>
                                      <p:tavLst>
                                        <p:tav tm="0">
                                          <p:val>
                                            <p:fltVal val="0"/>
                                          </p:val>
                                        </p:tav>
                                        <p:tav tm="100000">
                                          <p:val>
                                            <p:strVal val="#ppt_w"/>
                                          </p:val>
                                        </p:tav>
                                      </p:tavLst>
                                    </p:anim>
                                    <p:anim calcmode="lin" valueType="num">
                                      <p:cBhvr>
                                        <p:cTn id="15" dur="1500" fill="hold"/>
                                        <p:tgtEl>
                                          <p:spTgt spid="11"/>
                                        </p:tgtEl>
                                        <p:attrNameLst>
                                          <p:attrName>ppt_h</p:attrName>
                                        </p:attrNameLst>
                                      </p:cBhvr>
                                      <p:tavLst>
                                        <p:tav tm="0">
                                          <p:val>
                                            <p:fltVal val="0"/>
                                          </p:val>
                                        </p:tav>
                                        <p:tav tm="100000">
                                          <p:val>
                                            <p:strVal val="#ppt_h"/>
                                          </p:val>
                                        </p:tav>
                                      </p:tavLst>
                                    </p:anim>
                                    <p:animEffect transition="in" filter="fade">
                                      <p:cBhvr>
                                        <p:cTn id="16" dur="1500"/>
                                        <p:tgtEl>
                                          <p:spTgt spid="11"/>
                                        </p:tgtEl>
                                      </p:cBhvr>
                                    </p:animEffect>
                                  </p:childTnLst>
                                </p:cTn>
                              </p:par>
                              <p:par>
                                <p:cTn id="17" presetID="35" presetClass="path" presetSubtype="0" accel="50000" decel="50000" fill="hold" grpId="2" nodeType="withEffect">
                                  <p:stCondLst>
                                    <p:cond delay="0"/>
                                  </p:stCondLst>
                                  <p:childTnLst>
                                    <p:animMotion origin="layout" path="M -8.33333E-7 2.71605E-6 L -0.10451 2.71605E-6 " pathEditMode="relative" rAng="0" ptsTypes="AA">
                                      <p:cBhvr>
                                        <p:cTn id="18" dur="1500" spd="-100000" fill="hold"/>
                                        <p:tgtEl>
                                          <p:spTgt spid="11"/>
                                        </p:tgtEl>
                                        <p:attrNameLst>
                                          <p:attrName>ppt_x</p:attrName>
                                          <p:attrName>ppt_y</p:attrName>
                                        </p:attrNameLst>
                                      </p:cBhvr>
                                      <p:rCtr x="-5226" y="0"/>
                                    </p:animMotion>
                                  </p:childTnLst>
                                </p:cTn>
                              </p:par>
                            </p:childTnLst>
                          </p:cTn>
                        </p:par>
                        <p:par>
                          <p:cTn id="19" fill="hold">
                            <p:stCondLst>
                              <p:cond delay="2500"/>
                            </p:stCondLst>
                            <p:childTnLst>
                              <p:par>
                                <p:cTn id="20" presetID="2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1000"/>
                                        <p:tgtEl>
                                          <p:spTgt spid="10"/>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500"/>
                                        <p:tgtEl>
                                          <p:spTgt spid="13"/>
                                        </p:tgtEl>
                                      </p:cBhvr>
                                    </p:animEffect>
                                  </p:childTnLst>
                                </p:cTn>
                              </p:par>
                              <p:par>
                                <p:cTn id="27" presetID="53" presetClass="entr" presetSubtype="16"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500" fill="hold"/>
                                        <p:tgtEl>
                                          <p:spTgt spid="13"/>
                                        </p:tgtEl>
                                        <p:attrNameLst>
                                          <p:attrName>ppt_w</p:attrName>
                                        </p:attrNameLst>
                                      </p:cBhvr>
                                      <p:tavLst>
                                        <p:tav tm="0">
                                          <p:val>
                                            <p:fltVal val="0"/>
                                          </p:val>
                                        </p:tav>
                                        <p:tav tm="100000">
                                          <p:val>
                                            <p:strVal val="#ppt_w"/>
                                          </p:val>
                                        </p:tav>
                                      </p:tavLst>
                                    </p:anim>
                                    <p:anim calcmode="lin" valueType="num">
                                      <p:cBhvr>
                                        <p:cTn id="30" dur="1500" fill="hold"/>
                                        <p:tgtEl>
                                          <p:spTgt spid="13"/>
                                        </p:tgtEl>
                                        <p:attrNameLst>
                                          <p:attrName>ppt_h</p:attrName>
                                        </p:attrNameLst>
                                      </p:cBhvr>
                                      <p:tavLst>
                                        <p:tav tm="0">
                                          <p:val>
                                            <p:fltVal val="0"/>
                                          </p:val>
                                        </p:tav>
                                        <p:tav tm="100000">
                                          <p:val>
                                            <p:strVal val="#ppt_h"/>
                                          </p:val>
                                        </p:tav>
                                      </p:tavLst>
                                    </p:anim>
                                    <p:animEffect transition="in" filter="fade">
                                      <p:cBhvr>
                                        <p:cTn id="31" dur="1500"/>
                                        <p:tgtEl>
                                          <p:spTgt spid="13"/>
                                        </p:tgtEl>
                                      </p:cBhvr>
                                    </p:animEffect>
                                  </p:childTnLst>
                                </p:cTn>
                              </p:par>
                              <p:par>
                                <p:cTn id="32" presetID="35" presetClass="path" presetSubtype="0" accel="50000" decel="50000" fill="hold" grpId="2" nodeType="withEffect">
                                  <p:stCondLst>
                                    <p:cond delay="0"/>
                                  </p:stCondLst>
                                  <p:childTnLst>
                                    <p:animMotion origin="layout" path="M -8.33333E-7 -2.96296E-6 L -0.10451 -2.96296E-6 " pathEditMode="relative" rAng="0" ptsTypes="AA">
                                      <p:cBhvr>
                                        <p:cTn id="33" dur="1500" spd="-100000" fill="hold"/>
                                        <p:tgtEl>
                                          <p:spTgt spid="13"/>
                                        </p:tgtEl>
                                        <p:attrNameLst>
                                          <p:attrName>ppt_x</p:attrName>
                                          <p:attrName>ppt_y</p:attrName>
                                        </p:attrNameLst>
                                      </p:cBhvr>
                                      <p:rCtr x="-5226" y="0"/>
                                    </p:animMotion>
                                  </p:childTnLst>
                                </p:cTn>
                              </p:par>
                            </p:childTnLst>
                          </p:cTn>
                        </p:par>
                        <p:par>
                          <p:cTn id="34" fill="hold">
                            <p:stCondLst>
                              <p:cond delay="5000"/>
                            </p:stCondLst>
                            <p:childTnLst>
                              <p:par>
                                <p:cTn id="35" presetID="22" presetClass="entr" presetSubtype="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1000"/>
                                        <p:tgtEl>
                                          <p:spTgt spid="12"/>
                                        </p:tgtEl>
                                      </p:cBhvr>
                                    </p:animEffect>
                                  </p:childTnLst>
                                </p:cTn>
                              </p:par>
                            </p:childTnLst>
                          </p:cTn>
                        </p:par>
                        <p:par>
                          <p:cTn id="38" fill="hold">
                            <p:stCondLst>
                              <p:cond delay="60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500"/>
                                        <p:tgtEl>
                                          <p:spTgt spid="15"/>
                                        </p:tgtEl>
                                      </p:cBhvr>
                                    </p:animEffect>
                                  </p:childTnLst>
                                </p:cTn>
                              </p:par>
                              <p:par>
                                <p:cTn id="42" presetID="53" presetClass="entr" presetSubtype="16" fill="hold" grpId="1"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500" fill="hold"/>
                                        <p:tgtEl>
                                          <p:spTgt spid="15"/>
                                        </p:tgtEl>
                                        <p:attrNameLst>
                                          <p:attrName>ppt_w</p:attrName>
                                        </p:attrNameLst>
                                      </p:cBhvr>
                                      <p:tavLst>
                                        <p:tav tm="0">
                                          <p:val>
                                            <p:fltVal val="0"/>
                                          </p:val>
                                        </p:tav>
                                        <p:tav tm="100000">
                                          <p:val>
                                            <p:strVal val="#ppt_w"/>
                                          </p:val>
                                        </p:tav>
                                      </p:tavLst>
                                    </p:anim>
                                    <p:anim calcmode="lin" valueType="num">
                                      <p:cBhvr>
                                        <p:cTn id="45" dur="1500" fill="hold"/>
                                        <p:tgtEl>
                                          <p:spTgt spid="15"/>
                                        </p:tgtEl>
                                        <p:attrNameLst>
                                          <p:attrName>ppt_h</p:attrName>
                                        </p:attrNameLst>
                                      </p:cBhvr>
                                      <p:tavLst>
                                        <p:tav tm="0">
                                          <p:val>
                                            <p:fltVal val="0"/>
                                          </p:val>
                                        </p:tav>
                                        <p:tav tm="100000">
                                          <p:val>
                                            <p:strVal val="#ppt_h"/>
                                          </p:val>
                                        </p:tav>
                                      </p:tavLst>
                                    </p:anim>
                                    <p:animEffect transition="in" filter="fade">
                                      <p:cBhvr>
                                        <p:cTn id="46" dur="1500"/>
                                        <p:tgtEl>
                                          <p:spTgt spid="15"/>
                                        </p:tgtEl>
                                      </p:cBhvr>
                                    </p:animEffect>
                                  </p:childTnLst>
                                </p:cTn>
                              </p:par>
                              <p:par>
                                <p:cTn id="47" presetID="35" presetClass="path" presetSubtype="0" accel="50000" decel="50000" fill="hold" grpId="2" nodeType="withEffect">
                                  <p:stCondLst>
                                    <p:cond delay="0"/>
                                  </p:stCondLst>
                                  <p:childTnLst>
                                    <p:animMotion origin="layout" path="M -8.33333E-7 1.23457E-6 L -0.10451 1.23457E-6 " pathEditMode="relative" rAng="0" ptsTypes="AA">
                                      <p:cBhvr>
                                        <p:cTn id="48" dur="1500" spd="-100000" fill="hold"/>
                                        <p:tgtEl>
                                          <p:spTgt spid="15"/>
                                        </p:tgtEl>
                                        <p:attrNameLst>
                                          <p:attrName>ppt_x</p:attrName>
                                          <p:attrName>ppt_y</p:attrName>
                                        </p:attrNameLst>
                                      </p:cBhvr>
                                      <p:rCtr x="-5226" y="0"/>
                                    </p:animMotion>
                                  </p:childTnLst>
                                </p:cTn>
                              </p:par>
                            </p:childTnLst>
                          </p:cTn>
                        </p:par>
                        <p:par>
                          <p:cTn id="49" fill="hold">
                            <p:stCondLst>
                              <p:cond delay="7500"/>
                            </p:stCondLst>
                            <p:childTnLst>
                              <p:par>
                                <p:cTn id="50" presetID="22" presetClass="entr" presetSubtype="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1" grpId="1" animBg="1"/>
      <p:bldP spid="11" grpId="2" animBg="1"/>
      <p:bldP spid="12" grpId="0" bldLvl="0" animBg="1"/>
      <p:bldP spid="13" grpId="0" animBg="1"/>
      <p:bldP spid="13" grpId="1" animBg="1"/>
      <p:bldP spid="13" grpId="2" animBg="1"/>
      <p:bldP spid="14" grpId="0" animBg="1"/>
      <p:bldP spid="15" grpId="0" animBg="1"/>
      <p:bldP spid="15" grpId="1" animBg="1"/>
      <p:bldP spid="15"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969" y="233680"/>
            <a:ext cx="8448062" cy="45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13"/>
          <p:cNvSpPr txBox="1"/>
          <p:nvPr/>
        </p:nvSpPr>
        <p:spPr>
          <a:xfrm>
            <a:off x="925751" y="274005"/>
            <a:ext cx="5178183" cy="368300"/>
          </a:xfrm>
          <a:prstGeom prst="rect">
            <a:avLst/>
          </a:prstGeom>
          <a:noFill/>
        </p:spPr>
        <p:txBody>
          <a:bodyPr wrap="square" rtlCol="0">
            <a:spAutoFit/>
          </a:bodyPr>
          <a:lstStyle/>
          <a:p>
            <a:r>
              <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rPr>
              <a:t>学什么内容？</a:t>
            </a:r>
            <a:endPar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grpSp>
        <p:nvGrpSpPr>
          <p:cNvPr id="55" name="组合 54"/>
          <p:cNvGrpSpPr/>
          <p:nvPr/>
        </p:nvGrpSpPr>
        <p:grpSpPr>
          <a:xfrm>
            <a:off x="21741" y="97494"/>
            <a:ext cx="1025402" cy="744202"/>
            <a:chOff x="2530618" y="207489"/>
            <a:chExt cx="4067389" cy="3162621"/>
          </a:xfrm>
        </p:grpSpPr>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0618" y="207489"/>
              <a:ext cx="4067389" cy="3162621"/>
            </a:xfrm>
            <a:prstGeom prst="rect">
              <a:avLst/>
            </a:prstGeom>
          </p:spPr>
        </p:pic>
        <p:sp>
          <p:nvSpPr>
            <p:cNvPr id="57" name="矩形 56"/>
            <p:cNvSpPr/>
            <p:nvPr/>
          </p:nvSpPr>
          <p:spPr>
            <a:xfrm>
              <a:off x="4795622" y="1042279"/>
              <a:ext cx="184731" cy="1200329"/>
            </a:xfrm>
            <a:prstGeom prst="rect">
              <a:avLst/>
            </a:prstGeom>
          </p:spPr>
          <p:txBody>
            <a:bodyPr wrap="none">
              <a:spAutoFit/>
            </a:bodyPr>
            <a:lstStyle/>
            <a:p>
              <a:pPr algn="ctr"/>
              <a:endParaRPr lang="en-US" altLang="zh-CN" sz="72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sp>
        <p:nvSpPr>
          <p:cNvPr id="11" name="PA-102275"/>
          <p:cNvSpPr/>
          <p:nvPr>
            <p:custDataLst>
              <p:tags r:id="rId2"/>
            </p:custDataLst>
          </p:nvPr>
        </p:nvSpPr>
        <p:spPr>
          <a:xfrm>
            <a:off x="3464473" y="1936827"/>
            <a:ext cx="5179398" cy="2122805"/>
          </a:xfrm>
          <a:prstGeom prst="rect">
            <a:avLst/>
          </a:prstGeom>
        </p:spPr>
        <p:txBody>
          <a:bodyPr wrap="square">
            <a:spAutoFit/>
          </a:bodyPr>
          <a:lstStyle/>
          <a:p>
            <a:pPr>
              <a:lnSpc>
                <a:spcPct val="150000"/>
              </a:lnSpc>
            </a:pPr>
            <a:r>
              <a:rPr lang="zh-CN" altLang="en-US" sz="1200" dirty="0">
                <a:gradFill>
                  <a:gsLst>
                    <a:gs pos="0">
                      <a:prstClr val="black">
                        <a:lumMod val="65000"/>
                        <a:lumOff val="35000"/>
                      </a:prstClr>
                    </a:gs>
                    <a:gs pos="100000">
                      <a:prstClr val="black">
                        <a:lumMod val="85000"/>
                        <a:lumOff val="15000"/>
                      </a:prstClr>
                    </a:gs>
                  </a:gsLst>
                  <a:lin ang="5400000" scaled="1"/>
                </a:gradFill>
                <a:cs typeface="+mn-ea"/>
                <a:sym typeface="+mn-lt"/>
              </a:rPr>
              <a:t>我们党的宗旨就是全心全意为人民服务，这一概念形成很早，但是真正提出来是</a:t>
            </a:r>
            <a:r>
              <a:rPr lang="en-US" altLang="zh-CN" sz="1600" dirty="0">
                <a:gradFill>
                  <a:gsLst>
                    <a:gs pos="0">
                      <a:prstClr val="black">
                        <a:lumMod val="65000"/>
                        <a:lumOff val="35000"/>
                      </a:prstClr>
                    </a:gs>
                    <a:gs pos="100000">
                      <a:prstClr val="black">
                        <a:lumMod val="85000"/>
                        <a:lumOff val="15000"/>
                      </a:prstClr>
                    </a:gs>
                  </a:gsLst>
                  <a:lin ang="5400000" scaled="1"/>
                </a:gradFill>
                <a:cs typeface="+mn-ea"/>
                <a:sym typeface="+mn-lt"/>
              </a:rPr>
              <a:t>1944</a:t>
            </a:r>
            <a:r>
              <a:rPr lang="zh-CN" altLang="en-US" sz="1200" dirty="0">
                <a:gradFill>
                  <a:gsLst>
                    <a:gs pos="0">
                      <a:prstClr val="black">
                        <a:lumMod val="65000"/>
                        <a:lumOff val="35000"/>
                      </a:prstClr>
                    </a:gs>
                    <a:gs pos="100000">
                      <a:prstClr val="black">
                        <a:lumMod val="85000"/>
                        <a:lumOff val="15000"/>
                      </a:prstClr>
                    </a:gs>
                  </a:gsLst>
                  <a:lin ang="5400000" scaled="1"/>
                </a:gradFill>
                <a:cs typeface="+mn-ea"/>
                <a:sym typeface="+mn-lt"/>
              </a:rPr>
              <a:t>年在中央警备团战士张思德的追悼会上。从此以后，“全心全意为人民服务”的宗旨刻在政府门前，也刻在党员干部心里。在后来的革命、建设、改革中实践和运用越来越成熟，越来越自信。阅读党的历史，对比几千年来的封建历史，“人本”思想自古以来就有，但有的是“以人民为资本”，比如蜀汉昭烈皇帝刘备</a:t>
            </a:r>
            <a:r>
              <a:rPr lang="en-US" altLang="zh-CN" sz="1200" dirty="0">
                <a:gradFill>
                  <a:gsLst>
                    <a:gs pos="0">
                      <a:prstClr val="black">
                        <a:lumMod val="65000"/>
                        <a:lumOff val="35000"/>
                      </a:prstClr>
                    </a:gs>
                    <a:gs pos="100000">
                      <a:prstClr val="black">
                        <a:lumMod val="85000"/>
                        <a:lumOff val="15000"/>
                      </a:prstClr>
                    </a:gs>
                  </a:gsLst>
                  <a:lin ang="5400000" scaled="1"/>
                </a:gradFill>
                <a:cs typeface="+mn-ea"/>
                <a:sym typeface="+mn-lt"/>
              </a:rPr>
              <a:t>——</a:t>
            </a:r>
            <a:r>
              <a:rPr lang="zh-CN" altLang="en-US" sz="1200" dirty="0">
                <a:gradFill>
                  <a:gsLst>
                    <a:gs pos="0">
                      <a:prstClr val="black">
                        <a:lumMod val="65000"/>
                        <a:lumOff val="35000"/>
                      </a:prstClr>
                    </a:gs>
                    <a:gs pos="100000">
                      <a:prstClr val="black">
                        <a:lumMod val="85000"/>
                        <a:lumOff val="15000"/>
                      </a:prstClr>
                    </a:gs>
                  </a:gsLst>
                  <a:lin ang="5400000" scaled="1"/>
                </a:gradFill>
                <a:cs typeface="+mn-ea"/>
                <a:sym typeface="+mn-lt"/>
              </a:rPr>
              <a:t>能取得短暂的胜利；而我们党是“以人民为根本”，</a:t>
            </a:r>
            <a:endParaRPr lang="zh-CN" altLang="en-US" sz="1200" dirty="0">
              <a:gradFill>
                <a:gsLst>
                  <a:gs pos="0">
                    <a:prstClr val="black">
                      <a:lumMod val="65000"/>
                      <a:lumOff val="35000"/>
                    </a:prstClr>
                  </a:gs>
                  <a:gs pos="100000">
                    <a:prstClr val="black">
                      <a:lumMod val="85000"/>
                      <a:lumOff val="15000"/>
                    </a:prstClr>
                  </a:gs>
                </a:gsLst>
                <a:lin ang="5400000" scaled="1"/>
              </a:gradFill>
              <a:cs typeface="+mn-ea"/>
              <a:sym typeface="+mn-lt"/>
            </a:endParaRPr>
          </a:p>
        </p:txBody>
      </p:sp>
      <p:sp>
        <p:nvSpPr>
          <p:cNvPr id="12" name="PA-102276"/>
          <p:cNvSpPr/>
          <p:nvPr>
            <p:custDataLst>
              <p:tags r:id="rId3"/>
            </p:custDataLst>
          </p:nvPr>
        </p:nvSpPr>
        <p:spPr>
          <a:xfrm>
            <a:off x="4231890" y="1351998"/>
            <a:ext cx="4572000" cy="400110"/>
          </a:xfrm>
          <a:prstGeom prst="rect">
            <a:avLst/>
          </a:prstGeom>
        </p:spPr>
        <p:txBody>
          <a:bodyPr>
            <a:spAutoFit/>
          </a:bodyPr>
          <a:lstStyle/>
          <a:p>
            <a:pPr defTabSz="914400">
              <a:spcBef>
                <a:spcPct val="0"/>
              </a:spcBef>
            </a:pPr>
            <a:r>
              <a:rPr lang="zh-CN" altLang="en-US" sz="2000" kern="0" dirty="0">
                <a:solidFill>
                  <a:srgbClr val="C00000"/>
                </a:solidFill>
                <a:cs typeface="+mn-ea"/>
                <a:sym typeface="+mn-lt"/>
              </a:rPr>
              <a:t>一部党史就是一部为人民服务的历史</a:t>
            </a:r>
            <a:endParaRPr lang="zh-CN" altLang="en-US" sz="2000" kern="0" dirty="0">
              <a:solidFill>
                <a:srgbClr val="C00000"/>
              </a:solidFill>
              <a:cs typeface="+mn-ea"/>
              <a:sym typeface="+mn-lt"/>
            </a:endParaRPr>
          </a:p>
        </p:txBody>
      </p:sp>
      <p:sp>
        <p:nvSpPr>
          <p:cNvPr id="13" name="星形: 五角 12"/>
          <p:cNvSpPr/>
          <p:nvPr/>
        </p:nvSpPr>
        <p:spPr>
          <a:xfrm>
            <a:off x="3464473" y="1264838"/>
            <a:ext cx="566738" cy="56673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110" y="1236025"/>
            <a:ext cx="3543811" cy="3673796"/>
          </a:xfrm>
          <a:prstGeom prst="rect">
            <a:avLst/>
          </a:prstGeom>
        </p:spPr>
      </p:pic>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par>
                                <p:cTn id="8" presetID="2" presetClass="entr" presetSubtype="1"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ppt_x"/>
                                          </p:val>
                                        </p:tav>
                                        <p:tav tm="100000">
                                          <p:val>
                                            <p:strVal val="#ppt_x"/>
                                          </p:val>
                                        </p:tav>
                                      </p:tavLst>
                                    </p:anim>
                                    <p:anim calcmode="lin" valueType="num">
                                      <p:cBhvr additive="base">
                                        <p:cTn id="11" dur="1000" fill="hold"/>
                                        <p:tgtEl>
                                          <p:spTgt spid="13"/>
                                        </p:tgtEl>
                                        <p:attrNameLst>
                                          <p:attrName>ppt_y</p:attrName>
                                        </p:attrNameLst>
                                      </p:cBhvr>
                                      <p:tavLst>
                                        <p:tav tm="0">
                                          <p:val>
                                            <p:strVal val="0-#ppt_h/2"/>
                                          </p:val>
                                        </p:tav>
                                        <p:tav tm="100000">
                                          <p:val>
                                            <p:strVal val="#ppt_y"/>
                                          </p:val>
                                        </p:tav>
                                      </p:tavLst>
                                    </p:anim>
                                  </p:childTnLst>
                                </p:cTn>
                              </p:par>
                              <p:par>
                                <p:cTn id="12" presetID="8" presetClass="emph" presetSubtype="0" fill="hold" grpId="1" nodeType="withEffect">
                                  <p:stCondLst>
                                    <p:cond delay="500"/>
                                  </p:stCondLst>
                                  <p:childTnLst>
                                    <p:animRot by="21600000">
                                      <p:cBhvr>
                                        <p:cTn id="13" dur="1250" fill="hold"/>
                                        <p:tgtEl>
                                          <p:spTgt spid="13"/>
                                        </p:tgtEl>
                                        <p:attrNameLst>
                                          <p:attrName>r</p:attrName>
                                        </p:attrNameLst>
                                      </p:cBhvr>
                                    </p:animRot>
                                  </p:childTnLst>
                                </p:cTn>
                              </p:par>
                            </p:childTnLst>
                          </p:cTn>
                        </p:par>
                        <p:par>
                          <p:cTn id="14" fill="hold">
                            <p:stCondLst>
                              <p:cond delay="1000"/>
                            </p:stCondLst>
                            <p:childTnLst>
                              <p:par>
                                <p:cTn id="15" presetID="23" presetClass="entr" presetSubtype="32" fill="hold" grpId="0" nodeType="afterEffect">
                                  <p:stCondLst>
                                    <p:cond delay="0"/>
                                  </p:stCondLst>
                                  <p:iterate type="wd">
                                    <p:tmPct val="10000"/>
                                  </p:iterate>
                                  <p:childTnLst>
                                    <p:set>
                                      <p:cBhvr>
                                        <p:cTn id="16" dur="1" fill="hold">
                                          <p:stCondLst>
                                            <p:cond delay="0"/>
                                          </p:stCondLst>
                                        </p:cTn>
                                        <p:tgtEl>
                                          <p:spTgt spid="12"/>
                                        </p:tgtEl>
                                        <p:attrNameLst>
                                          <p:attrName>style.visibility</p:attrName>
                                        </p:attrNameLst>
                                      </p:cBhvr>
                                      <p:to>
                                        <p:strVal val="visible"/>
                                      </p:to>
                                    </p:set>
                                    <p:anim calcmode="lin" valueType="num">
                                      <p:cBhvr>
                                        <p:cTn id="17" dur="750" fill="hold"/>
                                        <p:tgtEl>
                                          <p:spTgt spid="12"/>
                                        </p:tgtEl>
                                        <p:attrNameLst>
                                          <p:attrName>ppt_w</p:attrName>
                                        </p:attrNameLst>
                                      </p:cBhvr>
                                      <p:tavLst>
                                        <p:tav tm="0">
                                          <p:val>
                                            <p:strVal val="4*#ppt_w"/>
                                          </p:val>
                                        </p:tav>
                                        <p:tav tm="100000">
                                          <p:val>
                                            <p:strVal val="#ppt_w"/>
                                          </p:val>
                                        </p:tav>
                                      </p:tavLst>
                                    </p:anim>
                                    <p:anim calcmode="lin" valueType="num">
                                      <p:cBhvr>
                                        <p:cTn id="18" dur="750" fill="hold"/>
                                        <p:tgtEl>
                                          <p:spTgt spid="12"/>
                                        </p:tgtEl>
                                        <p:attrNameLst>
                                          <p:attrName>ppt_h</p:attrName>
                                        </p:attrNameLst>
                                      </p:cBhvr>
                                      <p:tavLst>
                                        <p:tav tm="0">
                                          <p:val>
                                            <p:strVal val="4*#ppt_h"/>
                                          </p:val>
                                        </p:tav>
                                        <p:tav tm="100000">
                                          <p:val>
                                            <p:strVal val="#ppt_h"/>
                                          </p:val>
                                        </p:tav>
                                      </p:tavLst>
                                    </p:anim>
                                  </p:childTnLst>
                                </p:cTn>
                              </p:par>
                            </p:childTnLst>
                          </p:cTn>
                        </p:par>
                        <p:par>
                          <p:cTn id="19" fill="hold">
                            <p:stCondLst>
                              <p:cond delay="3625"/>
                            </p:stCondLst>
                            <p:childTnLst>
                              <p:par>
                                <p:cTn id="20" presetID="42"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ldLvl="0" animBg="1"/>
      <p:bldP spid="13"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9496" y="-1462014"/>
            <a:ext cx="8067527" cy="8067527"/>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sp>
        <p:nvSpPr>
          <p:cNvPr id="15" name="TextBox 14"/>
          <p:cNvSpPr txBox="1"/>
          <p:nvPr/>
        </p:nvSpPr>
        <p:spPr>
          <a:xfrm>
            <a:off x="4391195" y="2237512"/>
            <a:ext cx="2805919"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defRPr/>
            </a:pPr>
            <a:r>
              <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rPr>
              <a:t>如何学？</a:t>
            </a:r>
            <a:endPar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sp>
        <p:nvSpPr>
          <p:cNvPr id="17" name="TextBox 14"/>
          <p:cNvSpPr txBox="1"/>
          <p:nvPr/>
        </p:nvSpPr>
        <p:spPr>
          <a:xfrm>
            <a:off x="2113322" y="1971584"/>
            <a:ext cx="2805919"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defRPr/>
            </a:pPr>
            <a:r>
              <a:rPr lang="en-US" altLang="zh-CN" sz="7200" kern="0" dirty="0">
                <a:solidFill>
                  <a:srgbClr val="C00000"/>
                </a:solidFill>
                <a:latin typeface="汉仪雅酷黑 75W" panose="020B0804020202020204" pitchFamily="34" charset="-122"/>
                <a:ea typeface="汉仪雅酷黑 75W" panose="020B0804020202020204" pitchFamily="34" charset="-122"/>
                <a:cs typeface="+mn-ea"/>
                <a:sym typeface="+mn-lt"/>
              </a:rPr>
              <a:t>03</a:t>
            </a:r>
            <a:endParaRPr lang="zh-CN" altLang="en-US" sz="7200" kern="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cxnSp>
        <p:nvCxnSpPr>
          <p:cNvPr id="8" name="直接连接符 7"/>
          <p:cNvCxnSpPr/>
          <p:nvPr/>
        </p:nvCxnSpPr>
        <p:spPr>
          <a:xfrm>
            <a:off x="4259484" y="1636134"/>
            <a:ext cx="0" cy="2033276"/>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969" y="233680"/>
            <a:ext cx="8448062" cy="45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13"/>
          <p:cNvSpPr txBox="1"/>
          <p:nvPr/>
        </p:nvSpPr>
        <p:spPr>
          <a:xfrm>
            <a:off x="925751" y="274005"/>
            <a:ext cx="5178183" cy="369332"/>
          </a:xfrm>
          <a:prstGeom prst="rect">
            <a:avLst/>
          </a:prstGeom>
          <a:noFill/>
        </p:spPr>
        <p:txBody>
          <a:bodyPr wrap="square" rtlCol="0">
            <a:spAutoFit/>
          </a:bodyPr>
          <a:lstStyle/>
          <a:p>
            <a:r>
              <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rPr>
              <a:t>怎样学习党史</a:t>
            </a:r>
            <a:endPar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grpSp>
        <p:nvGrpSpPr>
          <p:cNvPr id="55" name="组合 54"/>
          <p:cNvGrpSpPr/>
          <p:nvPr/>
        </p:nvGrpSpPr>
        <p:grpSpPr>
          <a:xfrm>
            <a:off x="21741" y="97494"/>
            <a:ext cx="1025402" cy="744202"/>
            <a:chOff x="2530618" y="207489"/>
            <a:chExt cx="4067389" cy="3162621"/>
          </a:xfrm>
        </p:grpSpPr>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0618" y="207489"/>
              <a:ext cx="4067389" cy="3162621"/>
            </a:xfrm>
            <a:prstGeom prst="rect">
              <a:avLst/>
            </a:prstGeom>
          </p:spPr>
        </p:pic>
        <p:sp>
          <p:nvSpPr>
            <p:cNvPr id="57" name="矩形 56"/>
            <p:cNvSpPr/>
            <p:nvPr/>
          </p:nvSpPr>
          <p:spPr>
            <a:xfrm>
              <a:off x="4795622" y="1042279"/>
              <a:ext cx="184731" cy="1200329"/>
            </a:xfrm>
            <a:prstGeom prst="rect">
              <a:avLst/>
            </a:prstGeom>
          </p:spPr>
          <p:txBody>
            <a:bodyPr wrap="none">
              <a:spAutoFit/>
            </a:bodyPr>
            <a:lstStyle/>
            <a:p>
              <a:pPr algn="ctr"/>
              <a:endParaRPr lang="en-US" altLang="zh-CN" sz="72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sp>
        <p:nvSpPr>
          <p:cNvPr id="8" name="PA-1022179"/>
          <p:cNvSpPr/>
          <p:nvPr>
            <p:custDataLst>
              <p:tags r:id="rId3"/>
            </p:custDataLst>
          </p:nvPr>
        </p:nvSpPr>
        <p:spPr>
          <a:xfrm>
            <a:off x="550533" y="1781778"/>
            <a:ext cx="1579944" cy="157994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zh-CN" altLang="en-US" sz="2100" dirty="0">
                <a:latin typeface="思源黑体 CN Heavy" panose="020B0A00000000000000" pitchFamily="34" charset="-122"/>
                <a:ea typeface="思源黑体 CN Heavy" panose="020B0A00000000000000" pitchFamily="34" charset="-122"/>
              </a:rPr>
              <a:t>系统学</a:t>
            </a:r>
            <a:endParaRPr lang="zh-CN" altLang="en-US" sz="2100" dirty="0">
              <a:latin typeface="思源黑体 CN Heavy" panose="020B0A00000000000000" pitchFamily="34" charset="-122"/>
              <a:ea typeface="思源黑体 CN Heavy" panose="020B0A00000000000000" pitchFamily="34" charset="-122"/>
            </a:endParaRPr>
          </a:p>
        </p:txBody>
      </p:sp>
      <p:sp>
        <p:nvSpPr>
          <p:cNvPr id="9" name="PA-1022180"/>
          <p:cNvSpPr/>
          <p:nvPr>
            <p:custDataLst>
              <p:tags r:id="rId4"/>
            </p:custDataLst>
          </p:nvPr>
        </p:nvSpPr>
        <p:spPr>
          <a:xfrm>
            <a:off x="2183008" y="1490159"/>
            <a:ext cx="2321567" cy="2922905"/>
          </a:xfrm>
          <a:prstGeom prst="rect">
            <a:avLst/>
          </a:prstGeom>
        </p:spPr>
        <p:txBody>
          <a:bodyPr wrap="square">
            <a:spAutoFit/>
          </a:bodyPr>
          <a:lstStyle/>
          <a:p>
            <a:pPr defTabSz="914400" fontAlgn="auto">
              <a:lnSpc>
                <a:spcPts val="1840"/>
              </a:lnSpc>
            </a:pPr>
            <a:r>
              <a:rPr sz="1200" kern="0" dirty="0">
                <a:gradFill>
                  <a:gsLst>
                    <a:gs pos="0">
                      <a:prstClr val="black">
                        <a:lumMod val="75000"/>
                        <a:lumOff val="25000"/>
                      </a:prstClr>
                    </a:gs>
                    <a:gs pos="100000">
                      <a:prstClr val="black">
                        <a:lumMod val="85000"/>
                        <a:lumOff val="15000"/>
                      </a:prstClr>
                    </a:gs>
                  </a:gsLst>
                  <a:lin ang="18900000" scaled="1"/>
                </a:gradFill>
                <a:cs typeface="+mn-ea"/>
                <a:sym typeface="+mn-lt"/>
              </a:rPr>
              <a:t>根据上级总体要求，《习近平新时代中国特色社会主义思想学习问答》《论中国共产党历史》《毛泽东邓小平江泽民胡锦涛关于中国共产党历史论述摘编》和《中国共产党简史》是全体党员要求学习的必读书目，要切实原原本本地将必读书目全文阅读、重点摘抄，将文字记录的信息转变为脑中牢记的知识，在学习中提高系统学习的能力，切实提高对于党史学习的自觉性、主动性。</a:t>
            </a:r>
            <a:endParaRPr sz="1200" kern="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sp>
        <p:nvSpPr>
          <p:cNvPr id="10" name="PA-1022181"/>
          <p:cNvSpPr/>
          <p:nvPr>
            <p:custDataLst>
              <p:tags r:id="rId5"/>
            </p:custDataLst>
          </p:nvPr>
        </p:nvSpPr>
        <p:spPr>
          <a:xfrm>
            <a:off x="776169" y="1570596"/>
            <a:ext cx="422364" cy="422364"/>
          </a:xfrm>
          <a:prstGeom prst="ellipse">
            <a:avLst/>
          </a:prstGeom>
          <a:solidFill>
            <a:schemeClr val="bg1"/>
          </a:solid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rgbClr val="C00000"/>
                </a:solidFill>
                <a:latin typeface="思源黑体 CN Heavy" panose="020B0A00000000000000" pitchFamily="34" charset="-122"/>
                <a:ea typeface="思源黑体 CN Heavy" panose="020B0A00000000000000" pitchFamily="34" charset="-122"/>
              </a:rPr>
              <a:t>1</a:t>
            </a:r>
            <a:endParaRPr lang="zh-CN" altLang="en-US" sz="2100" dirty="0">
              <a:solidFill>
                <a:srgbClr val="C00000"/>
              </a:solidFill>
              <a:latin typeface="思源黑体 CN Heavy" panose="020B0A00000000000000" pitchFamily="34" charset="-122"/>
              <a:ea typeface="思源黑体 CN Heavy" panose="020B0A00000000000000" pitchFamily="34" charset="-122"/>
            </a:endParaRPr>
          </a:p>
        </p:txBody>
      </p:sp>
      <p:sp>
        <p:nvSpPr>
          <p:cNvPr id="11" name="PA-1022182"/>
          <p:cNvSpPr/>
          <p:nvPr>
            <p:custDataLst>
              <p:tags r:id="rId6"/>
            </p:custDataLst>
          </p:nvPr>
        </p:nvSpPr>
        <p:spPr>
          <a:xfrm>
            <a:off x="4778249" y="1781778"/>
            <a:ext cx="1579944" cy="157994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zh-CN" altLang="en-US" sz="2000" dirty="0">
                <a:latin typeface="思源黑体 CN Heavy" panose="020B0A00000000000000" pitchFamily="34" charset="-122"/>
                <a:ea typeface="思源黑体 CN Heavy" panose="020B0A00000000000000" pitchFamily="34" charset="-122"/>
              </a:rPr>
              <a:t>灵活学</a:t>
            </a:r>
            <a:endParaRPr lang="zh-CN" altLang="en-US" sz="2000" dirty="0">
              <a:latin typeface="思源黑体 CN Heavy" panose="020B0A00000000000000" pitchFamily="34" charset="-122"/>
              <a:ea typeface="思源黑体 CN Heavy" panose="020B0A00000000000000" pitchFamily="34" charset="-122"/>
            </a:endParaRPr>
          </a:p>
        </p:txBody>
      </p:sp>
      <p:sp>
        <p:nvSpPr>
          <p:cNvPr id="12" name="PA-1022183"/>
          <p:cNvSpPr/>
          <p:nvPr>
            <p:custDataLst>
              <p:tags r:id="rId7"/>
            </p:custDataLst>
          </p:nvPr>
        </p:nvSpPr>
        <p:spPr>
          <a:xfrm>
            <a:off x="6457950" y="1490345"/>
            <a:ext cx="2337435" cy="3158490"/>
          </a:xfrm>
          <a:prstGeom prst="rect">
            <a:avLst/>
          </a:prstGeom>
        </p:spPr>
        <p:txBody>
          <a:bodyPr wrap="square">
            <a:spAutoFit/>
          </a:bodyPr>
          <a:lstStyle/>
          <a:p>
            <a:pPr defTabSz="914400" fontAlgn="auto">
              <a:lnSpc>
                <a:spcPts val="1840"/>
              </a:lnSpc>
            </a:pPr>
            <a:r>
              <a:rPr lang="zh-CN" altLang="en-US" sz="1200" kern="0" dirty="0">
                <a:gradFill>
                  <a:gsLst>
                    <a:gs pos="0">
                      <a:prstClr val="black">
                        <a:lumMod val="75000"/>
                        <a:lumOff val="25000"/>
                      </a:prstClr>
                    </a:gs>
                    <a:gs pos="100000">
                      <a:prstClr val="black">
                        <a:lumMod val="85000"/>
                        <a:lumOff val="15000"/>
                      </a:prstClr>
                    </a:gs>
                  </a:gsLst>
                  <a:lin ang="18900000" scaled="1"/>
                </a:gradFill>
                <a:cs typeface="+mn-ea"/>
                <a:sym typeface="+mn-lt"/>
              </a:rPr>
              <a:t>信息化的时代，必然会有信息化的学习方式。学习党史也不是仅仅局限于党史文献的记录，在新媒体广泛发展的现在，充分地使用微视频、朋友圈、公众号等新媒体技术学习党史，不仅是顺应科技发展潮流，更有利于提高学习党史的兴趣和主动性。利用课余时间，使用手机翻一翻党史小故事、看一看党史人物短视频、转一转公众号推送，不仅升华个人精神层面，也是在营造良好学习氛围。</a:t>
            </a:r>
            <a:endParaRPr lang="zh-CN" altLang="en-US" sz="1200" kern="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sp>
        <p:nvSpPr>
          <p:cNvPr id="13" name="PA-1022184"/>
          <p:cNvSpPr/>
          <p:nvPr>
            <p:custDataLst>
              <p:tags r:id="rId8"/>
            </p:custDataLst>
          </p:nvPr>
        </p:nvSpPr>
        <p:spPr>
          <a:xfrm>
            <a:off x="5003885" y="1570596"/>
            <a:ext cx="422364" cy="422364"/>
          </a:xfrm>
          <a:prstGeom prst="ellipse">
            <a:avLst/>
          </a:prstGeom>
          <a:solidFill>
            <a:schemeClr val="bg1"/>
          </a:solid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rgbClr val="C00000"/>
                </a:solidFill>
                <a:latin typeface="思源黑体 CN Heavy" panose="020B0A00000000000000" pitchFamily="34" charset="-122"/>
                <a:ea typeface="思源黑体 CN Heavy" panose="020B0A00000000000000" pitchFamily="34" charset="-122"/>
              </a:rPr>
              <a:t>2</a:t>
            </a:r>
            <a:endParaRPr lang="zh-CN" altLang="en-US" sz="2100" dirty="0">
              <a:solidFill>
                <a:srgbClr val="C0000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1393219" y="833932"/>
            <a:ext cx="7056735" cy="307777"/>
          </a:xfrm>
          <a:prstGeom prst="rect">
            <a:avLst/>
          </a:prstGeom>
          <a:solidFill>
            <a:srgbClr val="C00000"/>
          </a:solidFill>
        </p:spPr>
        <p:txBody>
          <a:bodyPr wrap="square">
            <a:spAutoFit/>
          </a:bodyPr>
          <a:lstStyle/>
          <a:p>
            <a:pPr algn="ctr" defTabSz="914400"/>
            <a:r>
              <a:rPr lang="zh-CN" altLang="en-US" sz="1400" kern="0" spc="-150" dirty="0">
                <a:solidFill>
                  <a:schemeClr val="bg1"/>
                </a:solidFill>
                <a:cs typeface="+mn-ea"/>
                <a:sym typeface="+mn-lt"/>
              </a:rPr>
              <a:t>多体裁学习大多数人对党史的学习和了解可能至今仍然只停留在中学或者大学时代的历史教科书</a:t>
            </a:r>
            <a:endParaRPr lang="zh-CN" altLang="en-US" sz="1400" kern="0" spc="-150"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23" presetClass="entr" presetSubtype="3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4*#ppt_w"/>
                                          </p:val>
                                        </p:tav>
                                        <p:tav tm="100000">
                                          <p:val>
                                            <p:strVal val="#ppt_w"/>
                                          </p:val>
                                        </p:tav>
                                      </p:tavLst>
                                    </p:anim>
                                    <p:anim calcmode="lin" valueType="num">
                                      <p:cBhvr>
                                        <p:cTn id="17" dur="500" fill="hold"/>
                                        <p:tgtEl>
                                          <p:spTgt spid="10"/>
                                        </p:tgtEl>
                                        <p:attrNameLst>
                                          <p:attrName>ppt_h</p:attrName>
                                        </p:attrNameLst>
                                      </p:cBhvr>
                                      <p:tavLst>
                                        <p:tav tm="0">
                                          <p:val>
                                            <p:strVal val="4*#ppt_h"/>
                                          </p:val>
                                        </p:tav>
                                        <p:tav tm="100000">
                                          <p:val>
                                            <p:strVal val="#ppt_h"/>
                                          </p:val>
                                        </p:tav>
                                      </p:tavLst>
                                    </p:anim>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23" presetClass="entr" presetSubtype="3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strVal val="4*#ppt_w"/>
                                          </p:val>
                                        </p:tav>
                                        <p:tav tm="100000">
                                          <p:val>
                                            <p:strVal val="#ppt_w"/>
                                          </p:val>
                                        </p:tav>
                                      </p:tavLst>
                                    </p:anim>
                                    <p:anim calcmode="lin" valueType="num">
                                      <p:cBhvr>
                                        <p:cTn id="31" dur="500" fill="hold"/>
                                        <p:tgtEl>
                                          <p:spTgt spid="13"/>
                                        </p:tgtEl>
                                        <p:attrNameLst>
                                          <p:attrName>ppt_h</p:attrName>
                                        </p:attrNameLst>
                                      </p:cBhvr>
                                      <p:tavLst>
                                        <p:tav tm="0">
                                          <p:val>
                                            <p:strVal val="4*#ppt_h"/>
                                          </p:val>
                                        </p:tav>
                                        <p:tav tm="100000">
                                          <p:val>
                                            <p:strVal val="#ppt_h"/>
                                          </p:val>
                                        </p:tav>
                                      </p:tavLst>
                                    </p:anim>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bldLvl="0" animBg="1"/>
      <p:bldP spid="12" grpId="0"/>
      <p:bldP spid="13" grpId="0" bldLvl="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969" y="233680"/>
            <a:ext cx="8448062" cy="45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13"/>
          <p:cNvSpPr txBox="1"/>
          <p:nvPr/>
        </p:nvSpPr>
        <p:spPr>
          <a:xfrm>
            <a:off x="925751" y="274005"/>
            <a:ext cx="5178183" cy="369332"/>
          </a:xfrm>
          <a:prstGeom prst="rect">
            <a:avLst/>
          </a:prstGeom>
          <a:noFill/>
        </p:spPr>
        <p:txBody>
          <a:bodyPr wrap="square" rtlCol="0">
            <a:spAutoFit/>
          </a:bodyPr>
          <a:lstStyle/>
          <a:p>
            <a:r>
              <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rPr>
              <a:t>怎样学习党史</a:t>
            </a:r>
            <a:endPar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grpSp>
        <p:nvGrpSpPr>
          <p:cNvPr id="55" name="组合 54"/>
          <p:cNvGrpSpPr/>
          <p:nvPr/>
        </p:nvGrpSpPr>
        <p:grpSpPr>
          <a:xfrm>
            <a:off x="21741" y="97494"/>
            <a:ext cx="1025402" cy="744202"/>
            <a:chOff x="2530618" y="207489"/>
            <a:chExt cx="4067389" cy="3162621"/>
          </a:xfrm>
        </p:grpSpPr>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0618" y="207489"/>
              <a:ext cx="4067389" cy="3162621"/>
            </a:xfrm>
            <a:prstGeom prst="rect">
              <a:avLst/>
            </a:prstGeom>
          </p:spPr>
        </p:pic>
        <p:sp>
          <p:nvSpPr>
            <p:cNvPr id="57" name="矩形 56"/>
            <p:cNvSpPr/>
            <p:nvPr/>
          </p:nvSpPr>
          <p:spPr>
            <a:xfrm>
              <a:off x="4795622" y="1042279"/>
              <a:ext cx="184731" cy="1200329"/>
            </a:xfrm>
            <a:prstGeom prst="rect">
              <a:avLst/>
            </a:prstGeom>
          </p:spPr>
          <p:txBody>
            <a:bodyPr wrap="none">
              <a:spAutoFit/>
            </a:bodyPr>
            <a:lstStyle/>
            <a:p>
              <a:pPr algn="ctr"/>
              <a:endParaRPr lang="en-US" altLang="zh-CN" sz="72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sp>
        <p:nvSpPr>
          <p:cNvPr id="8" name="PA-1022179"/>
          <p:cNvSpPr/>
          <p:nvPr>
            <p:custDataLst>
              <p:tags r:id="rId3"/>
            </p:custDataLst>
          </p:nvPr>
        </p:nvSpPr>
        <p:spPr>
          <a:xfrm>
            <a:off x="550533" y="1781778"/>
            <a:ext cx="1579944" cy="157994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zh-CN" altLang="en-US" sz="2100" dirty="0">
                <a:latin typeface="思源黑体 CN Heavy" panose="020B0A00000000000000" pitchFamily="34" charset="-122"/>
                <a:ea typeface="思源黑体 CN Heavy" panose="020B0A00000000000000" pitchFamily="34" charset="-122"/>
              </a:rPr>
              <a:t>对比学</a:t>
            </a:r>
            <a:endParaRPr lang="zh-CN" altLang="en-US" sz="2100" dirty="0">
              <a:latin typeface="思源黑体 CN Heavy" panose="020B0A00000000000000" pitchFamily="34" charset="-122"/>
              <a:ea typeface="思源黑体 CN Heavy" panose="020B0A00000000000000" pitchFamily="34" charset="-122"/>
            </a:endParaRPr>
          </a:p>
        </p:txBody>
      </p:sp>
      <p:sp>
        <p:nvSpPr>
          <p:cNvPr id="9" name="PA-1022180"/>
          <p:cNvSpPr/>
          <p:nvPr>
            <p:custDataLst>
              <p:tags r:id="rId4"/>
            </p:custDataLst>
          </p:nvPr>
        </p:nvSpPr>
        <p:spPr>
          <a:xfrm>
            <a:off x="2183008" y="1490159"/>
            <a:ext cx="2321567" cy="2922905"/>
          </a:xfrm>
          <a:prstGeom prst="rect">
            <a:avLst/>
          </a:prstGeom>
        </p:spPr>
        <p:txBody>
          <a:bodyPr wrap="square">
            <a:spAutoFit/>
          </a:bodyPr>
          <a:lstStyle/>
          <a:p>
            <a:pPr defTabSz="914400" fontAlgn="auto">
              <a:lnSpc>
                <a:spcPts val="1840"/>
              </a:lnSpc>
            </a:pPr>
            <a:r>
              <a:rPr sz="1200" kern="0" dirty="0">
                <a:gradFill>
                  <a:gsLst>
                    <a:gs pos="0">
                      <a:prstClr val="black">
                        <a:lumMod val="75000"/>
                        <a:lumOff val="25000"/>
                      </a:prstClr>
                    </a:gs>
                    <a:gs pos="100000">
                      <a:prstClr val="black">
                        <a:lumMod val="85000"/>
                        <a:lumOff val="15000"/>
                      </a:prstClr>
                    </a:gs>
                  </a:gsLst>
                  <a:lin ang="18900000" scaled="1"/>
                </a:gradFill>
                <a:cs typeface="+mn-ea"/>
                <a:sym typeface="+mn-lt"/>
              </a:rPr>
              <a:t>我们党历来注重党史的宣传学习，从建国至今，创作了许多反映我们党在革命、建设、改革等时期为不同的目标带领人民进行奋斗的故事，从《白毛女》《地雷战》到《建国大业》《陈赓大将》。这些经典的影视作品对于我们学习党史，了解某一时期的事件或者是某一个人物的故事是有很大帮助的，我们要结合着相关的记录，前后对比学，在对比中增强党史的画面感、增加心中的新。</a:t>
            </a:r>
            <a:endParaRPr sz="1200" kern="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sp>
        <p:nvSpPr>
          <p:cNvPr id="10" name="PA-1022181"/>
          <p:cNvSpPr/>
          <p:nvPr>
            <p:custDataLst>
              <p:tags r:id="rId5"/>
            </p:custDataLst>
          </p:nvPr>
        </p:nvSpPr>
        <p:spPr>
          <a:xfrm>
            <a:off x="776169" y="1570596"/>
            <a:ext cx="422364" cy="422364"/>
          </a:xfrm>
          <a:prstGeom prst="ellipse">
            <a:avLst/>
          </a:prstGeom>
          <a:solidFill>
            <a:schemeClr val="bg1"/>
          </a:solid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rgbClr val="C00000"/>
                </a:solidFill>
                <a:latin typeface="思源黑体 CN Heavy" panose="020B0A00000000000000" pitchFamily="34" charset="-122"/>
                <a:ea typeface="思源黑体 CN Heavy" panose="020B0A00000000000000" pitchFamily="34" charset="-122"/>
              </a:rPr>
              <a:t>3</a:t>
            </a:r>
            <a:endParaRPr lang="zh-CN" altLang="en-US" sz="2100" dirty="0">
              <a:solidFill>
                <a:srgbClr val="C00000"/>
              </a:solidFill>
              <a:latin typeface="思源黑体 CN Heavy" panose="020B0A00000000000000" pitchFamily="34" charset="-122"/>
              <a:ea typeface="思源黑体 CN Heavy" panose="020B0A00000000000000" pitchFamily="34" charset="-122"/>
            </a:endParaRPr>
          </a:p>
        </p:txBody>
      </p:sp>
      <p:sp>
        <p:nvSpPr>
          <p:cNvPr id="11" name="PA-1022182"/>
          <p:cNvSpPr/>
          <p:nvPr>
            <p:custDataLst>
              <p:tags r:id="rId6"/>
            </p:custDataLst>
          </p:nvPr>
        </p:nvSpPr>
        <p:spPr>
          <a:xfrm>
            <a:off x="4778249" y="1781778"/>
            <a:ext cx="1579944" cy="157994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zh-CN" altLang="en-US" sz="2000" dirty="0">
                <a:latin typeface="思源黑体 CN Heavy" panose="020B0A00000000000000" pitchFamily="34" charset="-122"/>
                <a:ea typeface="思源黑体 CN Heavy" panose="020B0A00000000000000" pitchFamily="34" charset="-122"/>
              </a:rPr>
              <a:t>实际学</a:t>
            </a:r>
            <a:endParaRPr lang="zh-CN" altLang="en-US" sz="2000" dirty="0">
              <a:latin typeface="思源黑体 CN Heavy" panose="020B0A00000000000000" pitchFamily="34" charset="-122"/>
              <a:ea typeface="思源黑体 CN Heavy" panose="020B0A00000000000000" pitchFamily="34" charset="-122"/>
            </a:endParaRPr>
          </a:p>
        </p:txBody>
      </p:sp>
      <p:sp>
        <p:nvSpPr>
          <p:cNvPr id="12" name="PA-1022183"/>
          <p:cNvSpPr/>
          <p:nvPr>
            <p:custDataLst>
              <p:tags r:id="rId7"/>
            </p:custDataLst>
          </p:nvPr>
        </p:nvSpPr>
        <p:spPr>
          <a:xfrm>
            <a:off x="6457950" y="1490345"/>
            <a:ext cx="2337435" cy="2922905"/>
          </a:xfrm>
          <a:prstGeom prst="rect">
            <a:avLst/>
          </a:prstGeom>
        </p:spPr>
        <p:txBody>
          <a:bodyPr wrap="square">
            <a:spAutoFit/>
          </a:bodyPr>
          <a:lstStyle/>
          <a:p>
            <a:pPr defTabSz="914400" fontAlgn="auto">
              <a:lnSpc>
                <a:spcPts val="1840"/>
              </a:lnSpc>
            </a:pPr>
            <a:r>
              <a:rPr lang="zh-CN" altLang="en-US" sz="1200" kern="0" dirty="0">
                <a:gradFill>
                  <a:gsLst>
                    <a:gs pos="0">
                      <a:prstClr val="black">
                        <a:lumMod val="75000"/>
                        <a:lumOff val="25000"/>
                      </a:prstClr>
                    </a:gs>
                    <a:gs pos="100000">
                      <a:prstClr val="black">
                        <a:lumMod val="85000"/>
                        <a:lumOff val="15000"/>
                      </a:prstClr>
                    </a:gs>
                  </a:gsLst>
                  <a:lin ang="18900000" scaled="1"/>
                </a:gradFill>
                <a:cs typeface="+mn-ea"/>
                <a:sym typeface="+mn-lt"/>
              </a:rPr>
              <a:t>红色资源是我们党在历史长河中留下来的宝贵财富，它不仅见证了一段历史的发生，更代表着一种精神的象征。在这样的地方，往往具有一种无形的力量，能够让学习者坚定共产主义信念。要充分利用能够利用的一些红色景点，多去参观学习，多去现地聆听红色故事，切实把我们身边地区存在的一些历史故事了解清楚，因为这样的故事或许更能够让我们把自己和先辈联系起来。</a:t>
            </a:r>
            <a:endParaRPr lang="zh-CN" altLang="en-US" sz="1200" kern="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sp>
        <p:nvSpPr>
          <p:cNvPr id="13" name="PA-1022184"/>
          <p:cNvSpPr/>
          <p:nvPr>
            <p:custDataLst>
              <p:tags r:id="rId8"/>
            </p:custDataLst>
          </p:nvPr>
        </p:nvSpPr>
        <p:spPr>
          <a:xfrm>
            <a:off x="5003885" y="1570596"/>
            <a:ext cx="422364" cy="422364"/>
          </a:xfrm>
          <a:prstGeom prst="ellipse">
            <a:avLst/>
          </a:prstGeom>
          <a:solidFill>
            <a:schemeClr val="bg1"/>
          </a:solid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rgbClr val="C00000"/>
                </a:solidFill>
                <a:latin typeface="思源黑体 CN Heavy" panose="020B0A00000000000000" pitchFamily="34" charset="-122"/>
                <a:ea typeface="思源黑体 CN Heavy" panose="020B0A00000000000000" pitchFamily="34" charset="-122"/>
              </a:rPr>
              <a:t>4</a:t>
            </a:r>
            <a:endParaRPr lang="zh-CN" altLang="en-US" sz="2100" dirty="0">
              <a:solidFill>
                <a:srgbClr val="C0000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1393219" y="833932"/>
            <a:ext cx="7056735" cy="307777"/>
          </a:xfrm>
          <a:prstGeom prst="rect">
            <a:avLst/>
          </a:prstGeom>
          <a:solidFill>
            <a:srgbClr val="C00000"/>
          </a:solidFill>
        </p:spPr>
        <p:txBody>
          <a:bodyPr wrap="square">
            <a:spAutoFit/>
          </a:bodyPr>
          <a:lstStyle/>
          <a:p>
            <a:pPr algn="ctr" defTabSz="914400"/>
            <a:r>
              <a:rPr lang="zh-CN" altLang="en-US" sz="1400" kern="0" spc="-150" dirty="0">
                <a:solidFill>
                  <a:schemeClr val="bg1"/>
                </a:solidFill>
                <a:cs typeface="+mn-ea"/>
                <a:sym typeface="+mn-lt"/>
              </a:rPr>
              <a:t>多体裁学习大多数人对党史的学习和了解可能至今仍然只停留在中学或者大学时代的历史教科书</a:t>
            </a:r>
            <a:endParaRPr lang="zh-CN" altLang="en-US" sz="1400" kern="0" spc="-150"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23" presetClass="entr" presetSubtype="3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4*#ppt_w"/>
                                          </p:val>
                                        </p:tav>
                                        <p:tav tm="100000">
                                          <p:val>
                                            <p:strVal val="#ppt_w"/>
                                          </p:val>
                                        </p:tav>
                                      </p:tavLst>
                                    </p:anim>
                                    <p:anim calcmode="lin" valueType="num">
                                      <p:cBhvr>
                                        <p:cTn id="17" dur="500" fill="hold"/>
                                        <p:tgtEl>
                                          <p:spTgt spid="10"/>
                                        </p:tgtEl>
                                        <p:attrNameLst>
                                          <p:attrName>ppt_h</p:attrName>
                                        </p:attrNameLst>
                                      </p:cBhvr>
                                      <p:tavLst>
                                        <p:tav tm="0">
                                          <p:val>
                                            <p:strVal val="4*#ppt_h"/>
                                          </p:val>
                                        </p:tav>
                                        <p:tav tm="100000">
                                          <p:val>
                                            <p:strVal val="#ppt_h"/>
                                          </p:val>
                                        </p:tav>
                                      </p:tavLst>
                                    </p:anim>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23" presetClass="entr" presetSubtype="3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strVal val="4*#ppt_w"/>
                                          </p:val>
                                        </p:tav>
                                        <p:tav tm="100000">
                                          <p:val>
                                            <p:strVal val="#ppt_w"/>
                                          </p:val>
                                        </p:tav>
                                      </p:tavLst>
                                    </p:anim>
                                    <p:anim calcmode="lin" valueType="num">
                                      <p:cBhvr>
                                        <p:cTn id="31" dur="500" fill="hold"/>
                                        <p:tgtEl>
                                          <p:spTgt spid="13"/>
                                        </p:tgtEl>
                                        <p:attrNameLst>
                                          <p:attrName>ppt_h</p:attrName>
                                        </p:attrNameLst>
                                      </p:cBhvr>
                                      <p:tavLst>
                                        <p:tav tm="0">
                                          <p:val>
                                            <p:strVal val="4*#ppt_h"/>
                                          </p:val>
                                        </p:tav>
                                        <p:tav tm="100000">
                                          <p:val>
                                            <p:strVal val="#ppt_h"/>
                                          </p:val>
                                        </p:tav>
                                      </p:tavLst>
                                    </p:anim>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0" grpId="0" bldLvl="0" animBg="1"/>
      <p:bldP spid="11" grpId="0" bldLvl="0" animBg="1"/>
      <p:bldP spid="12" grpId="0"/>
      <p:bldP spid="13" grpId="0" bldLvl="0" animBg="1"/>
      <p:bldP spid="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969" y="233680"/>
            <a:ext cx="8448062" cy="45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13"/>
          <p:cNvSpPr txBox="1"/>
          <p:nvPr/>
        </p:nvSpPr>
        <p:spPr>
          <a:xfrm>
            <a:off x="925751" y="274005"/>
            <a:ext cx="5178183" cy="368300"/>
          </a:xfrm>
          <a:prstGeom prst="rect">
            <a:avLst/>
          </a:prstGeom>
          <a:noFill/>
        </p:spPr>
        <p:txBody>
          <a:bodyPr wrap="square" rtlCol="0">
            <a:spAutoFit/>
          </a:bodyPr>
          <a:lstStyle/>
          <a:p>
            <a:r>
              <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rPr>
              <a:t>怎样学习党史</a:t>
            </a:r>
            <a:endPar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grpSp>
        <p:nvGrpSpPr>
          <p:cNvPr id="55" name="组合 54"/>
          <p:cNvGrpSpPr/>
          <p:nvPr/>
        </p:nvGrpSpPr>
        <p:grpSpPr>
          <a:xfrm>
            <a:off x="21741" y="97494"/>
            <a:ext cx="1025402" cy="744202"/>
            <a:chOff x="2530618" y="207489"/>
            <a:chExt cx="4067389" cy="3162621"/>
          </a:xfrm>
        </p:grpSpPr>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0618" y="207489"/>
              <a:ext cx="4067389" cy="3162621"/>
            </a:xfrm>
            <a:prstGeom prst="rect">
              <a:avLst/>
            </a:prstGeom>
          </p:spPr>
        </p:pic>
        <p:sp>
          <p:nvSpPr>
            <p:cNvPr id="57" name="矩形 56"/>
            <p:cNvSpPr/>
            <p:nvPr/>
          </p:nvSpPr>
          <p:spPr>
            <a:xfrm>
              <a:off x="4795622" y="1042279"/>
              <a:ext cx="184731" cy="1200329"/>
            </a:xfrm>
            <a:prstGeom prst="rect">
              <a:avLst/>
            </a:prstGeom>
          </p:spPr>
          <p:txBody>
            <a:bodyPr wrap="none">
              <a:spAutoFit/>
            </a:bodyPr>
            <a:lstStyle/>
            <a:p>
              <a:pPr algn="ctr"/>
              <a:endParaRPr lang="en-US" altLang="zh-CN" sz="72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sp>
        <p:nvSpPr>
          <p:cNvPr id="8" name="矩形 7"/>
          <p:cNvSpPr/>
          <p:nvPr/>
        </p:nvSpPr>
        <p:spPr>
          <a:xfrm>
            <a:off x="671830" y="1664970"/>
            <a:ext cx="5898515" cy="2445385"/>
          </a:xfrm>
          <a:prstGeom prst="rect">
            <a:avLst/>
          </a:prstGeom>
        </p:spPr>
        <p:txBody>
          <a:bodyPr wrap="square">
            <a:spAutoFit/>
          </a:bodyPr>
          <a:lstStyle/>
          <a:p>
            <a:pPr defTabSz="914400">
              <a:lnSpc>
                <a:spcPct val="150000"/>
              </a:lnSpc>
            </a:pPr>
            <a:r>
              <a:rPr lang="en-US" altLang="zh-CN" sz="1400" kern="0" dirty="0">
                <a:gradFill>
                  <a:gsLst>
                    <a:gs pos="0">
                      <a:prstClr val="black">
                        <a:lumMod val="75000"/>
                        <a:lumOff val="25000"/>
                      </a:prstClr>
                    </a:gs>
                    <a:gs pos="100000">
                      <a:prstClr val="black">
                        <a:lumMod val="85000"/>
                        <a:lumOff val="15000"/>
                      </a:prstClr>
                    </a:gs>
                  </a:gsLst>
                  <a:lin ang="18900000" scaled="1"/>
                </a:gradFill>
                <a:cs typeface="+mn-ea"/>
                <a:sym typeface="+mn-lt"/>
              </a:rPr>
              <a:t>           </a:t>
            </a:r>
            <a:r>
              <a:rPr lang="zh-CN" altLang="en-US" sz="1400" kern="0" dirty="0">
                <a:gradFill>
                  <a:gsLst>
                    <a:gs pos="0">
                      <a:prstClr val="black">
                        <a:lumMod val="75000"/>
                        <a:lumOff val="25000"/>
                      </a:prstClr>
                    </a:gs>
                    <a:gs pos="100000">
                      <a:prstClr val="black">
                        <a:lumMod val="85000"/>
                        <a:lumOff val="15000"/>
                      </a:prstClr>
                    </a:gs>
                  </a:gsLst>
                  <a:lin ang="18900000" scaled="1"/>
                </a:gradFill>
                <a:cs typeface="+mn-ea"/>
                <a:sym typeface="+mn-lt"/>
              </a:rPr>
              <a:t>学习党的历史，既是领袖的要求，也是党员的需求，我们每个人都有自己的学习进度、学习思考、学习方法，要切实能够根据个人实际清楚自己应该从哪学、具体学什么、又该如何学，真正做到联系实际学、全面系统学，学出成效、学出心得。作为一名党员，要把学习党史作为自己的基本要求、根本自觉，要在学习中不断深化个人理论素养，提升历史思维，使自己能够更好的为建设社会主义现代化国家、实现</a:t>
            </a:r>
            <a:r>
              <a:rPr lang="zh-CN" altLang="en-US" sz="1800" kern="0" dirty="0">
                <a:gradFill>
                  <a:gsLst>
                    <a:gs pos="0">
                      <a:prstClr val="black">
                        <a:lumMod val="75000"/>
                        <a:lumOff val="25000"/>
                      </a:prstClr>
                    </a:gs>
                    <a:gs pos="100000">
                      <a:prstClr val="black">
                        <a:lumMod val="85000"/>
                        <a:lumOff val="15000"/>
                      </a:prstClr>
                    </a:gs>
                  </a:gsLst>
                  <a:lin ang="18900000" scaled="1"/>
                </a:gradFill>
                <a:cs typeface="+mn-ea"/>
                <a:sym typeface="+mn-lt"/>
              </a:rPr>
              <a:t>2035</a:t>
            </a:r>
            <a:r>
              <a:rPr lang="zh-CN" altLang="en-US" sz="1400" kern="0" dirty="0">
                <a:gradFill>
                  <a:gsLst>
                    <a:gs pos="0">
                      <a:prstClr val="black">
                        <a:lumMod val="75000"/>
                        <a:lumOff val="25000"/>
                      </a:prstClr>
                    </a:gs>
                    <a:gs pos="100000">
                      <a:prstClr val="black">
                        <a:lumMod val="85000"/>
                        <a:lumOff val="15000"/>
                      </a:prstClr>
                    </a:gs>
                  </a:gsLst>
                  <a:lin ang="18900000" scaled="1"/>
                </a:gradFill>
                <a:cs typeface="+mn-ea"/>
                <a:sym typeface="+mn-lt"/>
              </a:rPr>
              <a:t>年远景目标做出应有贡献。</a:t>
            </a:r>
            <a:endParaRPr lang="zh-CN" altLang="en-US" sz="1400" kern="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sp>
        <p:nvSpPr>
          <p:cNvPr id="2" name="矩形 1"/>
          <p:cNvSpPr/>
          <p:nvPr/>
        </p:nvSpPr>
        <p:spPr>
          <a:xfrm>
            <a:off x="671711" y="1169223"/>
            <a:ext cx="7800577" cy="338554"/>
          </a:xfrm>
          <a:prstGeom prst="rect">
            <a:avLst/>
          </a:prstGeom>
          <a:solidFill>
            <a:srgbClr val="C00000"/>
          </a:solidFill>
        </p:spPr>
        <p:txBody>
          <a:bodyPr wrap="square">
            <a:spAutoFit/>
          </a:bodyPr>
          <a:lstStyle/>
          <a:p>
            <a:pPr algn="ctr" defTabSz="914400"/>
            <a:r>
              <a:rPr lang="zh-CN" altLang="en-US" sz="1600" kern="0" spc="-150" dirty="0">
                <a:solidFill>
                  <a:schemeClr val="bg1"/>
                </a:solidFill>
                <a:cs typeface="+mn-ea"/>
                <a:sym typeface="+mn-lt"/>
              </a:rPr>
              <a:t>深层次挖掘成功的历史背后一定有许多隐藏的规律，这些规律需要深度挖掘才能呈现出来</a:t>
            </a:r>
            <a:endParaRPr lang="zh-CN" altLang="en-US" sz="1600" kern="0" spc="-150" dirty="0">
              <a:solidFill>
                <a:schemeClr val="bg1"/>
              </a:solidFill>
              <a:cs typeface="+mn-ea"/>
              <a:sym typeface="+mn-lt"/>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252" y="2074461"/>
            <a:ext cx="1996850" cy="16278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220" y="4008632"/>
            <a:ext cx="1299381" cy="1031727"/>
          </a:xfrm>
          <a:prstGeom prst="rect">
            <a:avLst/>
          </a:prstGeom>
        </p:spPr>
      </p:pic>
      <p:grpSp>
        <p:nvGrpSpPr>
          <p:cNvPr id="29" name="组合 28"/>
          <p:cNvGrpSpPr/>
          <p:nvPr/>
        </p:nvGrpSpPr>
        <p:grpSpPr>
          <a:xfrm>
            <a:off x="130510" y="1023260"/>
            <a:ext cx="1604114" cy="1228187"/>
            <a:chOff x="208916" y="1821228"/>
            <a:chExt cx="1604114" cy="1228187"/>
          </a:xfrm>
        </p:grpSpPr>
        <p:pic>
          <p:nvPicPr>
            <p:cNvPr id="41" name="图片 40"/>
            <p:cNvPicPr>
              <a:picLocks noChangeAspect="1"/>
            </p:cNvPicPr>
            <p:nvPr/>
          </p:nvPicPr>
          <p:blipFill rotWithShape="1">
            <a:blip r:embed="rId3" cstate="print">
              <a:extLst>
                <a:ext uri="{28A0092B-C50C-407E-A947-70E740481C1C}">
                  <a14:useLocalDpi xmlns:a14="http://schemas.microsoft.com/office/drawing/2010/main" val="0"/>
                </a:ext>
              </a:extLst>
            </a:blip>
            <a:srcRect r="63120" b="54277"/>
            <a:stretch>
              <a:fillRect/>
            </a:stretch>
          </p:blipFill>
          <p:spPr>
            <a:xfrm flipH="1">
              <a:off x="208916" y="2169552"/>
              <a:ext cx="1143867" cy="879863"/>
            </a:xfrm>
            <a:prstGeom prst="rect">
              <a:avLst/>
            </a:prstGeom>
          </p:spPr>
        </p:pic>
        <p:pic>
          <p:nvPicPr>
            <p:cNvPr id="42" name="图片 41"/>
            <p:cNvPicPr>
              <a:picLocks noChangeAspect="1"/>
            </p:cNvPicPr>
            <p:nvPr/>
          </p:nvPicPr>
          <p:blipFill rotWithShape="1">
            <a:blip r:embed="rId4" cstate="print">
              <a:extLst>
                <a:ext uri="{28A0092B-C50C-407E-A947-70E740481C1C}">
                  <a14:useLocalDpi xmlns:a14="http://schemas.microsoft.com/office/drawing/2010/main" val="0"/>
                </a:ext>
              </a:extLst>
            </a:blip>
            <a:srcRect r="63120" b="54277"/>
            <a:stretch>
              <a:fillRect/>
            </a:stretch>
          </p:blipFill>
          <p:spPr>
            <a:xfrm flipH="1">
              <a:off x="1232335" y="1821228"/>
              <a:ext cx="580695" cy="446671"/>
            </a:xfrm>
            <a:prstGeom prst="rect">
              <a:avLst/>
            </a:prstGeom>
          </p:spPr>
        </p:pic>
      </p:grpSp>
      <p:sp>
        <p:nvSpPr>
          <p:cNvPr id="22" name="Rectangle 43"/>
          <p:cNvSpPr/>
          <p:nvPr/>
        </p:nvSpPr>
        <p:spPr>
          <a:xfrm>
            <a:off x="1137774" y="1655794"/>
            <a:ext cx="7012892" cy="2766432"/>
          </a:xfrm>
          <a:prstGeom prst="rect">
            <a:avLst/>
          </a:prstGeom>
        </p:spPr>
        <p:txBody>
          <a:bodyPr wrap="square" lIns="0" tIns="0" rIns="0" bIns="0">
            <a:noAutofit/>
          </a:bodyPr>
          <a:lstStyle/>
          <a:p>
            <a:pPr algn="just">
              <a:lnSpc>
                <a:spcPct val="150000"/>
              </a:lnSpc>
              <a:defRPr/>
            </a:pPr>
            <a:r>
              <a:rPr sz="1800" dirty="0">
                <a:latin typeface="+mn-ea"/>
                <a:cs typeface="+mn-ea"/>
                <a:sym typeface="+mn-lt"/>
              </a:rPr>
              <a:t>2021年，我们党迎来百年大庆，习近平总书记指出，今年在全党集中开展党史学习教育，正当其时，十分必要。在全党全国学习党史的热潮中，作为青年党员，我们要切实把握这一时机，抓好个人自学，切实在学习党史中寻找初心。那么问题来了，我们党的百年历史内容丰富、内涵深厚，该如何入手呢？</a:t>
            </a:r>
            <a:endParaRPr sz="1800" dirty="0">
              <a:latin typeface="+mn-ea"/>
              <a:cs typeface="+mn-ea"/>
              <a:sym typeface="+mn-lt"/>
            </a:endParaRPr>
          </a:p>
        </p:txBody>
      </p:sp>
      <p:grpSp>
        <p:nvGrpSpPr>
          <p:cNvPr id="10" name="组合 9"/>
          <p:cNvGrpSpPr/>
          <p:nvPr/>
        </p:nvGrpSpPr>
        <p:grpSpPr>
          <a:xfrm>
            <a:off x="2741888" y="-760185"/>
            <a:ext cx="3954790" cy="3389410"/>
            <a:chOff x="2666825" y="-741158"/>
            <a:chExt cx="3954790" cy="3389410"/>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6825" y="-741158"/>
              <a:ext cx="3954790" cy="3389410"/>
            </a:xfrm>
            <a:prstGeom prst="rect">
              <a:avLst/>
            </a:prstGeom>
          </p:spPr>
        </p:pic>
        <p:sp>
          <p:nvSpPr>
            <p:cNvPr id="5" name="矩形 4"/>
            <p:cNvSpPr/>
            <p:nvPr/>
          </p:nvSpPr>
          <p:spPr>
            <a:xfrm>
              <a:off x="3734829" y="776187"/>
              <a:ext cx="1885250" cy="769441"/>
            </a:xfrm>
            <a:prstGeom prst="rect">
              <a:avLst/>
            </a:prstGeom>
          </p:spPr>
          <p:txBody>
            <a:bodyPr wrap="square">
              <a:spAutoFit/>
            </a:bodyPr>
            <a:lstStyle/>
            <a:p>
              <a:pPr algn="ctr"/>
              <a:r>
                <a:rPr lang="zh-CN" altLang="en-US" sz="4400" dirty="0">
                  <a:gradFill>
                    <a:gsLst>
                      <a:gs pos="0">
                        <a:srgbClr val="FF0000"/>
                      </a:gs>
                      <a:gs pos="100000">
                        <a:srgbClr val="C00000"/>
                      </a:gs>
                    </a:gsLst>
                    <a:lin ang="5400000" scaled="1"/>
                  </a:gradFill>
                  <a:latin typeface="汉仪雅酷黑 75W" panose="020B0804020202020204" pitchFamily="34" charset="-122"/>
                  <a:ea typeface="汉仪雅酷黑 75W" panose="020B0804020202020204" pitchFamily="34" charset="-122"/>
                  <a:cs typeface="+mn-ea"/>
                  <a:sym typeface="+mn-lt"/>
                </a:rPr>
                <a:t>前言</a:t>
              </a:r>
              <a:endParaRPr lang="en-US" altLang="zh-CN" sz="4400" dirty="0">
                <a:gradFill>
                  <a:gsLst>
                    <a:gs pos="0">
                      <a:srgbClr val="FF0000"/>
                    </a:gs>
                    <a:gs pos="100000">
                      <a:srgbClr val="C00000"/>
                    </a:gs>
                  </a:gsLst>
                  <a:lin ang="5400000" scaled="1"/>
                </a:gradFill>
                <a:latin typeface="汉仪雅酷黑 75W" panose="020B0804020202020204" pitchFamily="34" charset="-122"/>
                <a:ea typeface="汉仪雅酷黑 75W" panose="020B0804020202020204" pitchFamily="34" charset="-122"/>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220" y="4008632"/>
            <a:ext cx="1299381" cy="1031727"/>
          </a:xfrm>
          <a:prstGeom prst="rect">
            <a:avLst/>
          </a:prstGeom>
        </p:spPr>
      </p:pic>
      <p:sp>
        <p:nvSpPr>
          <p:cNvPr id="7" name="Title 2"/>
          <p:cNvSpPr txBox="1"/>
          <p:nvPr/>
        </p:nvSpPr>
        <p:spPr>
          <a:xfrm>
            <a:off x="3299869" y="926464"/>
            <a:ext cx="2727868" cy="457049"/>
          </a:xfrm>
          <a:prstGeom prst="rect">
            <a:avLst/>
          </a:prstGeom>
        </p:spPr>
        <p:txBody>
          <a:bodyPr vert="horz" lIns="91440" tIns="45720" rIns="91440" bIns="45720" rtlCol="0" anchor="ct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pPr algn="ctr"/>
            <a:r>
              <a:rPr lang="zh-CN" altLang="en-US" sz="4400" dirty="0">
                <a:solidFill>
                  <a:srgbClr val="C00000"/>
                </a:solidFill>
                <a:latin typeface="汉仪雅酷黑 75W" panose="020B0804020202020204" pitchFamily="34" charset="-122"/>
                <a:ea typeface="汉仪雅酷黑 75W" panose="020B0804020202020204" pitchFamily="34" charset="-122"/>
                <a:cs typeface="+mn-ea"/>
                <a:sym typeface="+mn-lt"/>
              </a:rPr>
              <a:t>目录 </a:t>
            </a:r>
            <a:r>
              <a:rPr lang="en-US" altLang="zh-CN" sz="3200" dirty="0">
                <a:solidFill>
                  <a:srgbClr val="C00000"/>
                </a:solidFill>
                <a:latin typeface="汉仪雅酷黑 75W" panose="020B0804020202020204" pitchFamily="34" charset="-122"/>
                <a:ea typeface="汉仪雅酷黑 75W" panose="020B0804020202020204" pitchFamily="34" charset="-122"/>
                <a:cs typeface="+mn-ea"/>
                <a:sym typeface="+mn-lt"/>
              </a:rPr>
              <a:t>CONTENTS</a:t>
            </a:r>
            <a:endParaRPr lang="en-US" altLang="zh-CN" sz="440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sp>
        <p:nvSpPr>
          <p:cNvPr id="8" name="PA-102228"/>
          <p:cNvSpPr/>
          <p:nvPr>
            <p:custDataLst>
              <p:tags r:id="rId3"/>
            </p:custDataLst>
          </p:nvPr>
        </p:nvSpPr>
        <p:spPr>
          <a:xfrm>
            <a:off x="1448588" y="1861267"/>
            <a:ext cx="768760" cy="534799"/>
          </a:xfrm>
          <a:prstGeom prst="roundRect">
            <a:avLst>
              <a:gd name="adj" fmla="val 16109"/>
            </a:avLst>
          </a:prstGeom>
          <a:solidFill>
            <a:srgbClr val="C00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bg1"/>
                </a:solidFill>
                <a:uLnTx/>
                <a:uFillTx/>
                <a:latin typeface="汉仪雅酷黑 75W" panose="020B0804020202020204" pitchFamily="34" charset="-122"/>
                <a:ea typeface="汉仪雅酷黑 75W" panose="020B0804020202020204" pitchFamily="34" charset="-122"/>
                <a:cs typeface="+mn-ea"/>
                <a:sym typeface="思源黑体 CN Normal" panose="020B0400000000000000" pitchFamily="34" charset="-122"/>
              </a:rPr>
              <a:t>01</a:t>
            </a:r>
            <a:endParaRPr kumimoji="0" lang="zh-CN" altLang="en-US" sz="2400" b="1" i="0" u="none" strike="noStrike" kern="0" cap="none" spc="0" normalizeH="0" baseline="0" noProof="0" dirty="0">
              <a:ln>
                <a:noFill/>
              </a:ln>
              <a:solidFill>
                <a:schemeClr val="bg1"/>
              </a:solidFill>
              <a:uLnTx/>
              <a:uFillTx/>
              <a:latin typeface="汉仪雅酷黑 75W" panose="020B0804020202020204" pitchFamily="34" charset="-122"/>
              <a:ea typeface="汉仪雅酷黑 75W" panose="020B0804020202020204" pitchFamily="34" charset="-122"/>
              <a:cs typeface="+mn-ea"/>
              <a:sym typeface="思源黑体 CN Normal" panose="020B0400000000000000" pitchFamily="34" charset="-122"/>
            </a:endParaRPr>
          </a:p>
        </p:txBody>
      </p:sp>
      <p:sp>
        <p:nvSpPr>
          <p:cNvPr id="9" name="PA-102229"/>
          <p:cNvSpPr/>
          <p:nvPr>
            <p:custDataLst>
              <p:tags r:id="rId4"/>
            </p:custDataLst>
          </p:nvPr>
        </p:nvSpPr>
        <p:spPr>
          <a:xfrm>
            <a:off x="2297014" y="1861267"/>
            <a:ext cx="5563005" cy="534800"/>
          </a:xfrm>
          <a:prstGeom prst="roundRect">
            <a:avLst/>
          </a:prstGeom>
          <a:solidFill>
            <a:srgbClr val="C00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defRPr/>
            </a:pPr>
            <a:r>
              <a:rPr lang="zh-CN" altLang="en-US" sz="3200" kern="0" dirty="0">
                <a:solidFill>
                  <a:schemeClr val="bg1"/>
                </a:solidFill>
                <a:latin typeface="汉仪雅酷黑 75W" panose="020B0804020202020204" pitchFamily="34" charset="-122"/>
                <a:ea typeface="汉仪雅酷黑 75W" panose="020B0804020202020204" pitchFamily="34" charset="-122"/>
                <a:cs typeface="+mn-ea"/>
                <a:sym typeface="+mn-lt"/>
              </a:rPr>
              <a:t>从哪里开始学？</a:t>
            </a:r>
            <a:endParaRPr lang="zh-CN" altLang="en-US" sz="3200" kern="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sp>
        <p:nvSpPr>
          <p:cNvPr id="10" name="PA-102231"/>
          <p:cNvSpPr/>
          <p:nvPr>
            <p:custDataLst>
              <p:tags r:id="rId5"/>
            </p:custDataLst>
          </p:nvPr>
        </p:nvSpPr>
        <p:spPr>
          <a:xfrm>
            <a:off x="1448588" y="2659830"/>
            <a:ext cx="768760" cy="534799"/>
          </a:xfrm>
          <a:prstGeom prst="roundRect">
            <a:avLst>
              <a:gd name="adj" fmla="val 16109"/>
            </a:avLst>
          </a:prstGeom>
          <a:solidFill>
            <a:srgbClr val="C00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bg1"/>
                </a:solidFill>
                <a:uLnTx/>
                <a:uFillTx/>
                <a:latin typeface="汉仪雅酷黑 75W" panose="020B0804020202020204" pitchFamily="34" charset="-122"/>
                <a:ea typeface="汉仪雅酷黑 75W" panose="020B0804020202020204" pitchFamily="34" charset="-122"/>
                <a:cs typeface="+mn-ea"/>
                <a:sym typeface="思源黑体 CN Normal" panose="020B0400000000000000" pitchFamily="34" charset="-122"/>
              </a:rPr>
              <a:t>02</a:t>
            </a:r>
            <a:endParaRPr kumimoji="0" lang="zh-CN" altLang="en-US" sz="2400" b="1" i="0" u="none" strike="noStrike" kern="0" cap="none" spc="0" normalizeH="0" baseline="0" noProof="0" dirty="0">
              <a:ln>
                <a:noFill/>
              </a:ln>
              <a:solidFill>
                <a:schemeClr val="bg1"/>
              </a:solidFill>
              <a:uLnTx/>
              <a:uFillTx/>
              <a:latin typeface="汉仪雅酷黑 75W" panose="020B0804020202020204" pitchFamily="34" charset="-122"/>
              <a:ea typeface="汉仪雅酷黑 75W" panose="020B0804020202020204" pitchFamily="34" charset="-122"/>
              <a:cs typeface="+mn-ea"/>
              <a:sym typeface="思源黑体 CN Normal" panose="020B0400000000000000" pitchFamily="34" charset="-122"/>
            </a:endParaRPr>
          </a:p>
        </p:txBody>
      </p:sp>
      <p:sp>
        <p:nvSpPr>
          <p:cNvPr id="11" name="PA-102232"/>
          <p:cNvSpPr/>
          <p:nvPr>
            <p:custDataLst>
              <p:tags r:id="rId6"/>
            </p:custDataLst>
          </p:nvPr>
        </p:nvSpPr>
        <p:spPr>
          <a:xfrm>
            <a:off x="2297014" y="2659830"/>
            <a:ext cx="5563005" cy="534800"/>
          </a:xfrm>
          <a:prstGeom prst="roundRect">
            <a:avLst/>
          </a:prstGeom>
          <a:solidFill>
            <a:srgbClr val="C00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defRPr/>
            </a:pPr>
            <a:r>
              <a:rPr lang="zh-CN" altLang="en-US" sz="3200" kern="0" dirty="0">
                <a:solidFill>
                  <a:schemeClr val="bg1"/>
                </a:solidFill>
                <a:latin typeface="汉仪雅酷黑 75W" panose="020B0804020202020204" pitchFamily="34" charset="-122"/>
                <a:ea typeface="汉仪雅酷黑 75W" panose="020B0804020202020204" pitchFamily="34" charset="-122"/>
                <a:cs typeface="+mn-ea"/>
                <a:sym typeface="+mn-lt"/>
              </a:rPr>
              <a:t>学什么内容？</a:t>
            </a:r>
            <a:endParaRPr lang="zh-CN" altLang="en-US" sz="3200" kern="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sp>
        <p:nvSpPr>
          <p:cNvPr id="2" name="PA-102231"/>
          <p:cNvSpPr/>
          <p:nvPr>
            <p:custDataLst>
              <p:tags r:id="rId7"/>
            </p:custDataLst>
          </p:nvPr>
        </p:nvSpPr>
        <p:spPr>
          <a:xfrm>
            <a:off x="1448588" y="3458660"/>
            <a:ext cx="768760" cy="534799"/>
          </a:xfrm>
          <a:prstGeom prst="roundRect">
            <a:avLst>
              <a:gd name="adj" fmla="val 16109"/>
            </a:avLst>
          </a:prstGeom>
          <a:solidFill>
            <a:srgbClr val="C00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bg1"/>
                </a:solidFill>
                <a:uLnTx/>
                <a:uFillTx/>
                <a:latin typeface="汉仪雅酷黑 75W" panose="020B0804020202020204" pitchFamily="34" charset="-122"/>
                <a:ea typeface="汉仪雅酷黑 75W" panose="020B0804020202020204" pitchFamily="34" charset="-122"/>
                <a:cs typeface="+mn-ea"/>
                <a:sym typeface="思源黑体 CN Normal" panose="020B0400000000000000" pitchFamily="34" charset="-122"/>
              </a:rPr>
              <a:t>03</a:t>
            </a:r>
            <a:endParaRPr kumimoji="0" lang="zh-CN" altLang="en-US" sz="2400" b="1" i="0" u="none" strike="noStrike" kern="0" cap="none" spc="0" normalizeH="0" baseline="0" noProof="0" dirty="0">
              <a:ln>
                <a:noFill/>
              </a:ln>
              <a:solidFill>
                <a:schemeClr val="bg1"/>
              </a:solidFill>
              <a:uLnTx/>
              <a:uFillTx/>
              <a:latin typeface="汉仪雅酷黑 75W" panose="020B0804020202020204" pitchFamily="34" charset="-122"/>
              <a:ea typeface="汉仪雅酷黑 75W" panose="020B0804020202020204" pitchFamily="34" charset="-122"/>
              <a:cs typeface="+mn-ea"/>
              <a:sym typeface="思源黑体 CN Normal" panose="020B0400000000000000" pitchFamily="34" charset="-122"/>
            </a:endParaRPr>
          </a:p>
        </p:txBody>
      </p:sp>
      <p:sp>
        <p:nvSpPr>
          <p:cNvPr id="3" name="PA-102232"/>
          <p:cNvSpPr/>
          <p:nvPr>
            <p:custDataLst>
              <p:tags r:id="rId8"/>
            </p:custDataLst>
          </p:nvPr>
        </p:nvSpPr>
        <p:spPr>
          <a:xfrm>
            <a:off x="2297014" y="3458660"/>
            <a:ext cx="5563005" cy="534800"/>
          </a:xfrm>
          <a:prstGeom prst="roundRect">
            <a:avLst/>
          </a:prstGeom>
          <a:solidFill>
            <a:srgbClr val="C00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p>
            <a:pPr algn="ctr" defTabSz="914400">
              <a:defRPr/>
            </a:pPr>
            <a:r>
              <a:rPr lang="zh-CN" altLang="en-US" sz="3200" kern="0" dirty="0">
                <a:solidFill>
                  <a:schemeClr val="bg1"/>
                </a:solidFill>
                <a:latin typeface="汉仪雅酷黑 75W" panose="020B0804020202020204" pitchFamily="34" charset="-122"/>
                <a:ea typeface="汉仪雅酷黑 75W" panose="020B0804020202020204" pitchFamily="34" charset="-122"/>
                <a:cs typeface="+mn-ea"/>
                <a:sym typeface="+mn-lt"/>
              </a:rPr>
              <a:t>怎样学？</a:t>
            </a:r>
            <a:endParaRPr lang="zh-CN" altLang="en-US" sz="3200" kern="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grpId="0" nodeType="afterEffect" p14:presetBounceEnd="82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82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82000">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grpId="0" nodeType="afterEffect" p14:presetBounceEnd="82000">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14:bounceEnd="82000">
                                          <p:cBhvr additive="base">
                                            <p:cTn id="37" dur="500" fill="hold"/>
                                            <p:tgtEl>
                                              <p:spTgt spid="11"/>
                                            </p:tgtEl>
                                            <p:attrNameLst>
                                              <p:attrName>ppt_x</p:attrName>
                                            </p:attrNameLst>
                                          </p:cBhvr>
                                          <p:tavLst>
                                            <p:tav tm="0">
                                              <p:val>
                                                <p:strVal val="1+#ppt_w/2"/>
                                              </p:val>
                                            </p:tav>
                                            <p:tav tm="100000">
                                              <p:val>
                                                <p:strVal val="#ppt_x"/>
                                              </p:val>
                                            </p:tav>
                                          </p:tavLst>
                                        </p:anim>
                                        <p:anim calcmode="lin" valueType="num" p14:bounceEnd="82000">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P spid="9" grpId="0" bldLvl="0" animBg="1"/>
          <p:bldP spid="10" grpId="0" bldLvl="0" animBg="1"/>
          <p:bldP spid="11"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P spid="9" grpId="0" bldLvl="0" animBg="1"/>
          <p:bldP spid="10" grpId="0" bldLvl="0" animBg="1"/>
          <p:bldP spid="11" grpId="0" bldLvl="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9496" y="-1462014"/>
            <a:ext cx="8067527" cy="8067527"/>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sp>
        <p:nvSpPr>
          <p:cNvPr id="15" name="TextBox 14"/>
          <p:cNvSpPr txBox="1"/>
          <p:nvPr/>
        </p:nvSpPr>
        <p:spPr>
          <a:xfrm>
            <a:off x="4358810" y="1867942"/>
            <a:ext cx="2805919"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defRPr/>
            </a:pPr>
            <a:r>
              <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rPr>
              <a:t>从哪里开始学？</a:t>
            </a:r>
            <a:endPar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endParaRPr>
          </a:p>
          <a:p>
            <a:pPr>
              <a:defRPr/>
            </a:pPr>
            <a:endPar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sp>
        <p:nvSpPr>
          <p:cNvPr id="17" name="TextBox 14"/>
          <p:cNvSpPr txBox="1"/>
          <p:nvPr/>
        </p:nvSpPr>
        <p:spPr>
          <a:xfrm>
            <a:off x="2113322" y="1971584"/>
            <a:ext cx="2805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defRPr/>
            </a:pPr>
            <a:r>
              <a:rPr lang="en-US" altLang="zh-CN" sz="7200" kern="0" dirty="0">
                <a:solidFill>
                  <a:srgbClr val="C00000"/>
                </a:solidFill>
                <a:latin typeface="汉仪雅酷黑 75W" panose="020B0804020202020204" pitchFamily="34" charset="-122"/>
                <a:ea typeface="汉仪雅酷黑 75W" panose="020B0804020202020204" pitchFamily="34" charset="-122"/>
                <a:cs typeface="+mn-ea"/>
                <a:sym typeface="+mn-lt"/>
              </a:rPr>
              <a:t>01</a:t>
            </a:r>
            <a:endParaRPr lang="zh-CN" altLang="en-US" sz="7200" kern="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cxnSp>
        <p:nvCxnSpPr>
          <p:cNvPr id="8" name="直接连接符 7"/>
          <p:cNvCxnSpPr/>
          <p:nvPr/>
        </p:nvCxnSpPr>
        <p:spPr>
          <a:xfrm>
            <a:off x="4259484" y="1636134"/>
            <a:ext cx="0" cy="2033276"/>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969" y="233680"/>
            <a:ext cx="8448062" cy="45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5424383" y="1441645"/>
            <a:ext cx="3383442" cy="3507545"/>
          </a:xfrm>
          <a:prstGeom prst="rect">
            <a:avLst/>
          </a:prstGeom>
        </p:spPr>
      </p:pic>
      <p:sp>
        <p:nvSpPr>
          <p:cNvPr id="23" name="TextBox 13"/>
          <p:cNvSpPr txBox="1"/>
          <p:nvPr/>
        </p:nvSpPr>
        <p:spPr>
          <a:xfrm>
            <a:off x="925751" y="274005"/>
            <a:ext cx="5178183" cy="368300"/>
          </a:xfrm>
          <a:prstGeom prst="rect">
            <a:avLst/>
          </a:prstGeom>
          <a:noFill/>
        </p:spPr>
        <p:txBody>
          <a:bodyPr wrap="square" rtlCol="0">
            <a:spAutoFit/>
          </a:bodyPr>
          <a:lstStyle/>
          <a:p>
            <a:r>
              <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rPr>
              <a:t>从哪里开始学？</a:t>
            </a:r>
            <a:endPar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grpSp>
        <p:nvGrpSpPr>
          <p:cNvPr id="55" name="组合 54"/>
          <p:cNvGrpSpPr/>
          <p:nvPr/>
        </p:nvGrpSpPr>
        <p:grpSpPr>
          <a:xfrm>
            <a:off x="21741" y="97494"/>
            <a:ext cx="1025402" cy="744202"/>
            <a:chOff x="2530618" y="207489"/>
            <a:chExt cx="4067389" cy="3162621"/>
          </a:xfrm>
        </p:grpSpPr>
        <p:pic>
          <p:nvPicPr>
            <p:cNvPr id="56" name="图片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0618" y="207489"/>
              <a:ext cx="4067389" cy="3162621"/>
            </a:xfrm>
            <a:prstGeom prst="rect">
              <a:avLst/>
            </a:prstGeom>
          </p:spPr>
        </p:pic>
        <p:sp>
          <p:nvSpPr>
            <p:cNvPr id="57" name="矩形 56"/>
            <p:cNvSpPr/>
            <p:nvPr/>
          </p:nvSpPr>
          <p:spPr>
            <a:xfrm>
              <a:off x="4795622" y="1042279"/>
              <a:ext cx="184731" cy="1200329"/>
            </a:xfrm>
            <a:prstGeom prst="rect">
              <a:avLst/>
            </a:prstGeom>
          </p:spPr>
          <p:txBody>
            <a:bodyPr wrap="none">
              <a:spAutoFit/>
            </a:bodyPr>
            <a:lstStyle/>
            <a:p>
              <a:pPr algn="ctr"/>
              <a:endParaRPr lang="en-US" altLang="zh-CN" sz="72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grpSp>
        <p:nvGrpSpPr>
          <p:cNvPr id="2" name="组合 1"/>
          <p:cNvGrpSpPr/>
          <p:nvPr/>
        </p:nvGrpSpPr>
        <p:grpSpPr>
          <a:xfrm>
            <a:off x="988996" y="1155898"/>
            <a:ext cx="4169745" cy="640988"/>
            <a:chOff x="757963" y="2054722"/>
            <a:chExt cx="4169745" cy="640988"/>
          </a:xfrm>
        </p:grpSpPr>
        <p:sp>
          <p:nvSpPr>
            <p:cNvPr id="19" name="任意多边形 32"/>
            <p:cNvSpPr/>
            <p:nvPr/>
          </p:nvSpPr>
          <p:spPr>
            <a:xfrm rot="18900000" flipH="1">
              <a:off x="1401646" y="2292756"/>
              <a:ext cx="134697" cy="13469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68580" tIns="34290" rIns="68580" bIns="34290" rtlCol="0" anchor="ctr"/>
            <a:lstStyle/>
            <a:p>
              <a:pPr algn="ctr" defTabSz="914400">
                <a:defRPr/>
              </a:pPr>
              <a:endParaRPr lang="zh-CN" altLang="en-US" sz="1800" b="1" kern="0">
                <a:solidFill>
                  <a:sysClr val="window" lastClr="FFFFFF"/>
                </a:solidFill>
                <a:cs typeface="+mn-ea"/>
                <a:sym typeface="+mn-lt"/>
              </a:endParaRPr>
            </a:p>
          </p:txBody>
        </p:sp>
        <p:grpSp>
          <p:nvGrpSpPr>
            <p:cNvPr id="20" name="组合 19"/>
            <p:cNvGrpSpPr/>
            <p:nvPr/>
          </p:nvGrpSpPr>
          <p:grpSpPr>
            <a:xfrm>
              <a:off x="757963" y="2054722"/>
              <a:ext cx="640992" cy="640988"/>
              <a:chOff x="5613944" y="2348233"/>
              <a:chExt cx="920788" cy="920788"/>
            </a:xfrm>
          </p:grpSpPr>
          <p:sp>
            <p:nvSpPr>
              <p:cNvPr id="21" name="椭圆 20"/>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914400">
                  <a:defRPr/>
                </a:pPr>
                <a:endParaRPr lang="zh-CN" altLang="en-US" sz="2000" b="1" kern="0">
                  <a:gradFill>
                    <a:gsLst>
                      <a:gs pos="100000">
                        <a:prstClr val="white"/>
                      </a:gs>
                      <a:gs pos="0">
                        <a:prstClr val="white">
                          <a:lumMod val="95000"/>
                        </a:prstClr>
                      </a:gs>
                    </a:gsLst>
                    <a:path path="circle">
                      <a:fillToRect l="100000" b="100000"/>
                    </a:path>
                  </a:gradFill>
                  <a:cs typeface="+mn-ea"/>
                  <a:sym typeface="+mn-lt"/>
                </a:endParaRPr>
              </a:p>
            </p:txBody>
          </p:sp>
          <p:sp>
            <p:nvSpPr>
              <p:cNvPr id="22" name="TextBox 20"/>
              <p:cNvSpPr txBox="1"/>
              <p:nvPr/>
            </p:nvSpPr>
            <p:spPr>
              <a:xfrm>
                <a:off x="5899102" y="2454926"/>
                <a:ext cx="428307" cy="707401"/>
              </a:xfrm>
              <a:prstGeom prst="rect">
                <a:avLst/>
              </a:prstGeom>
              <a:noFill/>
            </p:spPr>
            <p:txBody>
              <a:bodyPr wrap="none" lIns="0" tIns="0" rIns="0" bIns="0" rtlCol="0">
                <a:spAutoFit/>
              </a:bodyPr>
              <a:lstStyle/>
              <a:p>
                <a:pPr algn="ctr" defTabSz="914400">
                  <a:defRPr/>
                </a:pPr>
                <a:r>
                  <a:rPr lang="en-US" altLang="zh-CN" sz="3200" b="1" kern="0" dirty="0">
                    <a:gradFill>
                      <a:gsLst>
                        <a:gs pos="100000">
                          <a:prstClr val="white"/>
                        </a:gs>
                        <a:gs pos="0">
                          <a:prstClr val="white">
                            <a:lumMod val="95000"/>
                          </a:prstClr>
                        </a:gs>
                      </a:gsLst>
                      <a:path path="circle">
                        <a:fillToRect l="100000" b="100000"/>
                      </a:path>
                    </a:gradFill>
                    <a:cs typeface="+mn-ea"/>
                    <a:sym typeface="+mn-lt"/>
                  </a:rPr>
                  <a:t>01</a:t>
                </a:r>
                <a:endParaRPr lang="zh-CN" altLang="en-US" sz="3200" b="1" kern="0" dirty="0">
                  <a:gradFill>
                    <a:gsLst>
                      <a:gs pos="100000">
                        <a:prstClr val="white"/>
                      </a:gs>
                      <a:gs pos="0">
                        <a:prstClr val="white">
                          <a:lumMod val="95000"/>
                        </a:prstClr>
                      </a:gs>
                    </a:gsLst>
                    <a:path path="circle">
                      <a:fillToRect l="100000" b="100000"/>
                    </a:path>
                  </a:gradFill>
                  <a:cs typeface="+mn-ea"/>
                  <a:sym typeface="+mn-lt"/>
                </a:endParaRPr>
              </a:p>
            </p:txBody>
          </p:sp>
        </p:grpSp>
        <p:sp>
          <p:nvSpPr>
            <p:cNvPr id="24" name="圆角矩形 36"/>
            <p:cNvSpPr/>
            <p:nvPr/>
          </p:nvSpPr>
          <p:spPr>
            <a:xfrm>
              <a:off x="1667154" y="2152104"/>
              <a:ext cx="3260554" cy="466139"/>
            </a:xfrm>
            <a:prstGeom prst="roundRect">
              <a:avLst>
                <a:gd name="adj" fmla="val 50000"/>
              </a:avLst>
            </a:prstGeom>
            <a:noFill/>
            <a:ln w="12700" cap="flat" cmpd="sng" algn="ctr">
              <a:solidFill>
                <a:srgbClr val="C00000"/>
              </a:solidFill>
              <a:prstDash val="solid"/>
            </a:ln>
            <a:effectLst/>
          </p:spPr>
          <p:txBody>
            <a:bodyPr rtlCol="0" anchor="ctr"/>
            <a:lstStyle/>
            <a:p>
              <a:pPr defTabSz="914400"/>
              <a:r>
                <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rPr>
                <a:t>从辛亥革命中寻找时代需求</a:t>
              </a:r>
              <a:endPar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grpSp>
      <p:grpSp>
        <p:nvGrpSpPr>
          <p:cNvPr id="3" name="组合 2"/>
          <p:cNvGrpSpPr/>
          <p:nvPr/>
        </p:nvGrpSpPr>
        <p:grpSpPr>
          <a:xfrm>
            <a:off x="988996" y="2156439"/>
            <a:ext cx="4169745" cy="640988"/>
            <a:chOff x="592756" y="2288587"/>
            <a:chExt cx="4169745" cy="640988"/>
          </a:xfrm>
        </p:grpSpPr>
        <p:sp>
          <p:nvSpPr>
            <p:cNvPr id="25" name="任意多边形 37"/>
            <p:cNvSpPr/>
            <p:nvPr/>
          </p:nvSpPr>
          <p:spPr>
            <a:xfrm rot="18900000" flipH="1">
              <a:off x="1236439" y="2526621"/>
              <a:ext cx="134697" cy="13469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68580" tIns="34290" rIns="68580" bIns="34290" rtlCol="0" anchor="ctr"/>
            <a:lstStyle/>
            <a:p>
              <a:pPr algn="ctr" defTabSz="914400">
                <a:defRPr/>
              </a:pPr>
              <a:endParaRPr lang="zh-CN" altLang="en-US" sz="1800" b="1" kern="0">
                <a:solidFill>
                  <a:sysClr val="window" lastClr="FFFFFF"/>
                </a:solidFill>
                <a:cs typeface="+mn-ea"/>
                <a:sym typeface="+mn-lt"/>
              </a:endParaRPr>
            </a:p>
          </p:txBody>
        </p:sp>
        <p:grpSp>
          <p:nvGrpSpPr>
            <p:cNvPr id="26" name="组合 25"/>
            <p:cNvGrpSpPr/>
            <p:nvPr/>
          </p:nvGrpSpPr>
          <p:grpSpPr>
            <a:xfrm>
              <a:off x="592756" y="2288587"/>
              <a:ext cx="640992" cy="640988"/>
              <a:chOff x="5613944" y="2348233"/>
              <a:chExt cx="920788" cy="920788"/>
            </a:xfrm>
          </p:grpSpPr>
          <p:sp>
            <p:nvSpPr>
              <p:cNvPr id="27" name="椭圆 26"/>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914400">
                  <a:defRPr/>
                </a:pPr>
                <a:endParaRPr lang="zh-CN" altLang="en-US" sz="2000" b="1" kern="0">
                  <a:gradFill>
                    <a:gsLst>
                      <a:gs pos="100000">
                        <a:prstClr val="white"/>
                      </a:gs>
                      <a:gs pos="0">
                        <a:prstClr val="white">
                          <a:lumMod val="95000"/>
                        </a:prstClr>
                      </a:gs>
                    </a:gsLst>
                    <a:path path="circle">
                      <a:fillToRect l="100000" b="100000"/>
                    </a:path>
                  </a:gradFill>
                  <a:cs typeface="+mn-ea"/>
                  <a:sym typeface="+mn-lt"/>
                </a:endParaRPr>
              </a:p>
            </p:txBody>
          </p:sp>
          <p:sp>
            <p:nvSpPr>
              <p:cNvPr id="28" name="TextBox 20"/>
              <p:cNvSpPr txBox="1"/>
              <p:nvPr/>
            </p:nvSpPr>
            <p:spPr>
              <a:xfrm>
                <a:off x="5899102" y="2454926"/>
                <a:ext cx="428307" cy="707401"/>
              </a:xfrm>
              <a:prstGeom prst="rect">
                <a:avLst/>
              </a:prstGeom>
              <a:noFill/>
            </p:spPr>
            <p:txBody>
              <a:bodyPr wrap="none" lIns="0" tIns="0" rIns="0" bIns="0" rtlCol="0">
                <a:spAutoFit/>
              </a:bodyPr>
              <a:lstStyle/>
              <a:p>
                <a:pPr algn="ctr" defTabSz="914400">
                  <a:defRPr/>
                </a:pPr>
                <a:r>
                  <a:rPr lang="en-US" altLang="zh-CN" sz="3200" b="1" kern="0" dirty="0">
                    <a:gradFill>
                      <a:gsLst>
                        <a:gs pos="100000">
                          <a:prstClr val="white"/>
                        </a:gs>
                        <a:gs pos="0">
                          <a:prstClr val="white">
                            <a:lumMod val="95000"/>
                          </a:prstClr>
                        </a:gs>
                      </a:gsLst>
                      <a:path path="circle">
                        <a:fillToRect l="100000" b="100000"/>
                      </a:path>
                    </a:gradFill>
                    <a:cs typeface="+mn-ea"/>
                    <a:sym typeface="+mn-lt"/>
                  </a:rPr>
                  <a:t>02</a:t>
                </a:r>
                <a:endParaRPr lang="zh-CN" altLang="en-US" sz="3200" b="1" kern="0" dirty="0">
                  <a:gradFill>
                    <a:gsLst>
                      <a:gs pos="100000">
                        <a:prstClr val="white"/>
                      </a:gs>
                      <a:gs pos="0">
                        <a:prstClr val="white">
                          <a:lumMod val="95000"/>
                        </a:prstClr>
                      </a:gs>
                    </a:gsLst>
                    <a:path path="circle">
                      <a:fillToRect l="100000" b="100000"/>
                    </a:path>
                  </a:gradFill>
                  <a:cs typeface="+mn-ea"/>
                  <a:sym typeface="+mn-lt"/>
                </a:endParaRPr>
              </a:p>
            </p:txBody>
          </p:sp>
        </p:grpSp>
        <p:sp>
          <p:nvSpPr>
            <p:cNvPr id="29" name="圆角矩形 41"/>
            <p:cNvSpPr/>
            <p:nvPr/>
          </p:nvSpPr>
          <p:spPr>
            <a:xfrm>
              <a:off x="1470357" y="2364611"/>
              <a:ext cx="3292144" cy="402791"/>
            </a:xfrm>
            <a:prstGeom prst="roundRect">
              <a:avLst>
                <a:gd name="adj" fmla="val 50000"/>
              </a:avLst>
            </a:prstGeom>
            <a:noFill/>
            <a:ln w="12700" cap="flat" cmpd="sng" algn="ctr">
              <a:solidFill>
                <a:srgbClr val="C00000"/>
              </a:solidFill>
              <a:prstDash val="solid"/>
            </a:ln>
            <a:effectLst/>
          </p:spPr>
          <p:txBody>
            <a:bodyPr rtlCol="0" anchor="ctr"/>
            <a:lstStyle/>
            <a:p>
              <a:pPr defTabSz="914400">
                <a:lnSpc>
                  <a:spcPct val="150000"/>
                </a:lnSpc>
              </a:pPr>
              <a:r>
                <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rPr>
                <a:t>在五四运动中追寻指导思想</a:t>
              </a:r>
              <a:endPar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grpSp>
      <p:grpSp>
        <p:nvGrpSpPr>
          <p:cNvPr id="5" name="组合 4"/>
          <p:cNvGrpSpPr/>
          <p:nvPr/>
        </p:nvGrpSpPr>
        <p:grpSpPr>
          <a:xfrm>
            <a:off x="988996" y="3231520"/>
            <a:ext cx="4169745" cy="640988"/>
            <a:chOff x="592756" y="3200332"/>
            <a:chExt cx="4169745" cy="640988"/>
          </a:xfrm>
        </p:grpSpPr>
        <p:sp>
          <p:nvSpPr>
            <p:cNvPr id="30" name="任意多边形 42"/>
            <p:cNvSpPr/>
            <p:nvPr/>
          </p:nvSpPr>
          <p:spPr>
            <a:xfrm rot="18900000" flipH="1">
              <a:off x="1236439" y="3438366"/>
              <a:ext cx="134697" cy="13469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68580" tIns="34290" rIns="68580" bIns="34290" rtlCol="0" anchor="ctr"/>
            <a:lstStyle/>
            <a:p>
              <a:pPr algn="ctr" defTabSz="914400">
                <a:defRPr/>
              </a:pPr>
              <a:endParaRPr lang="zh-CN" altLang="en-US" sz="1800" b="1" kern="0">
                <a:solidFill>
                  <a:sysClr val="window" lastClr="FFFFFF"/>
                </a:solidFill>
                <a:cs typeface="+mn-ea"/>
                <a:sym typeface="+mn-lt"/>
              </a:endParaRPr>
            </a:p>
          </p:txBody>
        </p:sp>
        <p:grpSp>
          <p:nvGrpSpPr>
            <p:cNvPr id="31" name="组合 30"/>
            <p:cNvGrpSpPr/>
            <p:nvPr/>
          </p:nvGrpSpPr>
          <p:grpSpPr>
            <a:xfrm>
              <a:off x="592756" y="3200332"/>
              <a:ext cx="640992" cy="640988"/>
              <a:chOff x="5613944" y="2348233"/>
              <a:chExt cx="920788" cy="920788"/>
            </a:xfrm>
          </p:grpSpPr>
          <p:sp>
            <p:nvSpPr>
              <p:cNvPr id="32" name="椭圆 3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914400">
                  <a:defRPr/>
                </a:pPr>
                <a:endParaRPr lang="zh-CN" altLang="en-US" sz="2000" b="1" kern="0">
                  <a:gradFill>
                    <a:gsLst>
                      <a:gs pos="100000">
                        <a:prstClr val="white"/>
                      </a:gs>
                      <a:gs pos="0">
                        <a:prstClr val="white">
                          <a:lumMod val="95000"/>
                        </a:prstClr>
                      </a:gs>
                    </a:gsLst>
                    <a:path path="circle">
                      <a:fillToRect l="100000" b="100000"/>
                    </a:path>
                  </a:gradFill>
                  <a:cs typeface="+mn-ea"/>
                  <a:sym typeface="+mn-lt"/>
                </a:endParaRPr>
              </a:p>
            </p:txBody>
          </p:sp>
          <p:sp>
            <p:nvSpPr>
              <p:cNvPr id="44" name="TextBox 20"/>
              <p:cNvSpPr txBox="1"/>
              <p:nvPr/>
            </p:nvSpPr>
            <p:spPr>
              <a:xfrm>
                <a:off x="5899102" y="2454926"/>
                <a:ext cx="428307" cy="707401"/>
              </a:xfrm>
              <a:prstGeom prst="rect">
                <a:avLst/>
              </a:prstGeom>
              <a:noFill/>
            </p:spPr>
            <p:txBody>
              <a:bodyPr wrap="none" lIns="0" tIns="0" rIns="0" bIns="0" rtlCol="0">
                <a:spAutoFit/>
              </a:bodyPr>
              <a:lstStyle/>
              <a:p>
                <a:pPr algn="ctr" defTabSz="914400">
                  <a:defRPr/>
                </a:pPr>
                <a:r>
                  <a:rPr lang="en-US" altLang="zh-CN" sz="3200" b="1" kern="0" dirty="0">
                    <a:gradFill>
                      <a:gsLst>
                        <a:gs pos="100000">
                          <a:prstClr val="white"/>
                        </a:gs>
                        <a:gs pos="0">
                          <a:prstClr val="white">
                            <a:lumMod val="95000"/>
                          </a:prstClr>
                        </a:gs>
                      </a:gsLst>
                      <a:path path="circle">
                        <a:fillToRect l="100000" b="100000"/>
                      </a:path>
                    </a:gradFill>
                    <a:cs typeface="+mn-ea"/>
                    <a:sym typeface="+mn-lt"/>
                  </a:rPr>
                  <a:t>03</a:t>
                </a:r>
                <a:endParaRPr lang="zh-CN" altLang="en-US" sz="3200" b="1" kern="0" dirty="0">
                  <a:gradFill>
                    <a:gsLst>
                      <a:gs pos="100000">
                        <a:prstClr val="white"/>
                      </a:gs>
                      <a:gs pos="0">
                        <a:prstClr val="white">
                          <a:lumMod val="95000"/>
                        </a:prstClr>
                      </a:gs>
                    </a:gsLst>
                    <a:path path="circle">
                      <a:fillToRect l="100000" b="100000"/>
                    </a:path>
                  </a:gradFill>
                  <a:cs typeface="+mn-ea"/>
                  <a:sym typeface="+mn-lt"/>
                </a:endParaRPr>
              </a:p>
            </p:txBody>
          </p:sp>
        </p:grpSp>
        <p:sp>
          <p:nvSpPr>
            <p:cNvPr id="45" name="圆角矩形 46"/>
            <p:cNvSpPr/>
            <p:nvPr/>
          </p:nvSpPr>
          <p:spPr>
            <a:xfrm>
              <a:off x="1501947" y="3236142"/>
              <a:ext cx="3260554" cy="426977"/>
            </a:xfrm>
            <a:prstGeom prst="roundRect">
              <a:avLst>
                <a:gd name="adj" fmla="val 50000"/>
              </a:avLst>
            </a:prstGeom>
            <a:noFill/>
            <a:ln w="12700" cap="flat" cmpd="sng" algn="ctr">
              <a:solidFill>
                <a:srgbClr val="C00000"/>
              </a:solidFill>
              <a:prstDash val="solid"/>
            </a:ln>
            <a:effectLst/>
          </p:spPr>
          <p:txBody>
            <a:bodyPr rtlCol="0" anchor="ctr"/>
            <a:lstStyle/>
            <a:p>
              <a:pPr defTabSz="914400">
                <a:lnSpc>
                  <a:spcPct val="150000"/>
                </a:lnSpc>
              </a:pPr>
              <a:r>
                <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rPr>
                <a:t>在一大召开中查看诞生前后</a:t>
              </a:r>
              <a:endParaRPr lang="zh-CN" altLang="en-US" sz="2000" kern="0" spc="-150" dirty="0">
                <a:gradFill>
                  <a:gsLst>
                    <a:gs pos="0">
                      <a:prstClr val="black">
                        <a:lumMod val="75000"/>
                        <a:lumOff val="25000"/>
                      </a:prstClr>
                    </a:gs>
                    <a:gs pos="100000">
                      <a:prstClr val="black">
                        <a:lumMod val="85000"/>
                        <a:lumOff val="15000"/>
                      </a:prstClr>
                    </a:gs>
                  </a:gsLst>
                  <a:lin ang="18900000" scaled="1"/>
                </a:gradFill>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969" y="233680"/>
            <a:ext cx="8448062" cy="45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13"/>
          <p:cNvSpPr txBox="1"/>
          <p:nvPr/>
        </p:nvSpPr>
        <p:spPr>
          <a:xfrm>
            <a:off x="925751" y="274005"/>
            <a:ext cx="5178183" cy="368300"/>
          </a:xfrm>
          <a:prstGeom prst="rect">
            <a:avLst/>
          </a:prstGeom>
          <a:noFill/>
        </p:spPr>
        <p:txBody>
          <a:bodyPr wrap="square" rtlCol="0">
            <a:spAutoFit/>
          </a:bodyPr>
          <a:lstStyle/>
          <a:p>
            <a:r>
              <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rPr>
              <a:t>从哪里开始学？</a:t>
            </a:r>
            <a:endPar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grpSp>
        <p:nvGrpSpPr>
          <p:cNvPr id="55" name="组合 54"/>
          <p:cNvGrpSpPr/>
          <p:nvPr/>
        </p:nvGrpSpPr>
        <p:grpSpPr>
          <a:xfrm>
            <a:off x="21741" y="97494"/>
            <a:ext cx="1025402" cy="744202"/>
            <a:chOff x="2530618" y="207489"/>
            <a:chExt cx="4067389" cy="3162621"/>
          </a:xfrm>
        </p:grpSpPr>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0618" y="207489"/>
              <a:ext cx="4067389" cy="3162621"/>
            </a:xfrm>
            <a:prstGeom prst="rect">
              <a:avLst/>
            </a:prstGeom>
          </p:spPr>
        </p:pic>
        <p:sp>
          <p:nvSpPr>
            <p:cNvPr id="57" name="矩形 56"/>
            <p:cNvSpPr/>
            <p:nvPr/>
          </p:nvSpPr>
          <p:spPr>
            <a:xfrm>
              <a:off x="4795622" y="1042279"/>
              <a:ext cx="184731" cy="1200329"/>
            </a:xfrm>
            <a:prstGeom prst="rect">
              <a:avLst/>
            </a:prstGeom>
          </p:spPr>
          <p:txBody>
            <a:bodyPr wrap="none">
              <a:spAutoFit/>
            </a:bodyPr>
            <a:lstStyle/>
            <a:p>
              <a:pPr algn="ctr"/>
              <a:endParaRPr lang="en-US" altLang="zh-CN" sz="72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sp>
        <p:nvSpPr>
          <p:cNvPr id="34" name="PA-102230"/>
          <p:cNvSpPr/>
          <p:nvPr>
            <p:custDataLst>
              <p:tags r:id="rId3"/>
            </p:custDataLst>
          </p:nvPr>
        </p:nvSpPr>
        <p:spPr>
          <a:xfrm>
            <a:off x="708025" y="1931035"/>
            <a:ext cx="7727950" cy="410210"/>
          </a:xfrm>
          <a:prstGeom prst="rect">
            <a:avLst/>
          </a:prstGeom>
          <a:solidFill>
            <a:srgbClr val="C00000"/>
          </a:solidFill>
          <a:ln>
            <a:noFill/>
          </a:ln>
          <a:effectLst>
            <a:outerShdw blurRad="50800" dist="63500" dir="5400000" sx="101000" sy="101000" algn="t"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b="1">
              <a:solidFill>
                <a:srgbClr val="C00000"/>
              </a:solidFill>
              <a:latin typeface="微软雅黑" panose="020B0503020204020204" pitchFamily="34" charset="-122"/>
              <a:ea typeface="微软雅黑" panose="020B0503020204020204" pitchFamily="34" charset="-122"/>
            </a:endParaRPr>
          </a:p>
        </p:txBody>
      </p:sp>
      <p:sp>
        <p:nvSpPr>
          <p:cNvPr id="35" name="PA-102231"/>
          <p:cNvSpPr/>
          <p:nvPr>
            <p:custDataLst>
              <p:tags r:id="rId4"/>
            </p:custDataLst>
          </p:nvPr>
        </p:nvSpPr>
        <p:spPr>
          <a:xfrm>
            <a:off x="708660" y="1981184"/>
            <a:ext cx="7726680" cy="368300"/>
          </a:xfrm>
          <a:prstGeom prst="rect">
            <a:avLst/>
          </a:prstGeom>
        </p:spPr>
        <p:txBody>
          <a:bodyPr wrap="none">
            <a:spAutoFit/>
          </a:bodyPr>
          <a:lstStyle/>
          <a:p>
            <a:pPr algn="ctr" defTabSz="914400">
              <a:spcBef>
                <a:spcPct val="0"/>
              </a:spcBef>
            </a:pPr>
            <a:r>
              <a:rPr sz="1800" kern="0" dirty="0">
                <a:solidFill>
                  <a:srgbClr val="FFFFFF"/>
                </a:solidFill>
                <a:cs typeface="+mn-ea"/>
                <a:sym typeface="+mn-lt"/>
              </a:rPr>
              <a:t>辛亥革命发生在中国无产阶级还没有觉醒，中国共产党还没有形成的时候。</a:t>
            </a:r>
            <a:endParaRPr sz="1800" kern="0" dirty="0">
              <a:solidFill>
                <a:srgbClr val="FFFFFF"/>
              </a:solidFill>
              <a:cs typeface="+mn-ea"/>
              <a:sym typeface="+mn-lt"/>
            </a:endParaRPr>
          </a:p>
        </p:txBody>
      </p:sp>
      <p:sp>
        <p:nvSpPr>
          <p:cNvPr id="36" name="PA-102234"/>
          <p:cNvSpPr/>
          <p:nvPr>
            <p:custDataLst>
              <p:tags r:id="rId5"/>
            </p:custDataLst>
          </p:nvPr>
        </p:nvSpPr>
        <p:spPr>
          <a:xfrm>
            <a:off x="2198392" y="1140124"/>
            <a:ext cx="4367213" cy="5269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2700" dirty="0">
                <a:solidFill>
                  <a:srgbClr val="C00000"/>
                </a:solidFill>
                <a:latin typeface="微软雅黑" panose="020B0503020204020204" pitchFamily="34" charset="-122"/>
                <a:ea typeface="微软雅黑" panose="020B0503020204020204" pitchFamily="34" charset="-122"/>
                <a:sym typeface="+mn-lt"/>
              </a:rPr>
              <a:t>从辛亥革命中寻找时代需求</a:t>
            </a:r>
            <a:endParaRPr lang="zh-CN" altLang="en-US" sz="2700" dirty="0">
              <a:solidFill>
                <a:srgbClr val="C00000"/>
              </a:solidFill>
              <a:latin typeface="微软雅黑" panose="020B0503020204020204" pitchFamily="34" charset="-122"/>
              <a:ea typeface="微软雅黑" panose="020B0503020204020204" pitchFamily="34" charset="-122"/>
            </a:endParaRPr>
          </a:p>
        </p:txBody>
      </p:sp>
      <p:sp>
        <p:nvSpPr>
          <p:cNvPr id="37" name="PA-102235"/>
          <p:cNvSpPr/>
          <p:nvPr>
            <p:custDataLst>
              <p:tags r:id="rId6"/>
            </p:custDataLst>
          </p:nvPr>
        </p:nvSpPr>
        <p:spPr>
          <a:xfrm>
            <a:off x="844832" y="2517041"/>
            <a:ext cx="7454336" cy="1476375"/>
          </a:xfrm>
          <a:prstGeom prst="rect">
            <a:avLst/>
          </a:prstGeom>
        </p:spPr>
        <p:txBody>
          <a:bodyPr wrap="square">
            <a:spAutoFit/>
          </a:bodyPr>
          <a:lstStyle/>
          <a:p>
            <a:pPr indent="457200" fontAlgn="auto">
              <a:lnSpc>
                <a:spcPct val="150000"/>
              </a:lnSpc>
            </a:pPr>
            <a:r>
              <a:rPr sz="1200" dirty="0">
                <a:gradFill>
                  <a:gsLst>
                    <a:gs pos="0">
                      <a:prstClr val="black">
                        <a:lumMod val="65000"/>
                        <a:lumOff val="35000"/>
                      </a:prstClr>
                    </a:gs>
                    <a:gs pos="100000">
                      <a:prstClr val="black">
                        <a:lumMod val="85000"/>
                        <a:lumOff val="15000"/>
                      </a:prstClr>
                    </a:gs>
                  </a:gsLst>
                  <a:lin ang="5400000" scaled="1"/>
                </a:gradFill>
                <a:cs typeface="+mn-ea"/>
                <a:sym typeface="+mn-lt"/>
              </a:rPr>
              <a:t>我们常说辛亥革命是失败的，因为经过辛亥革命之后，虽然中国依旧没有改变半殖民地半封建社会的本质，但是我们并没有说它是完全的失败，辛亥革命有它的胜利，它打到了直接依赖帝国主义的清王朝，结束了封建朝代，但是最终的胜利果实被袁世凯窃取了，袁世凯取代孙中山担任临时大总统后又进行封建帝王复辟。辛亥革命的失败也让广大的中国先进知识分子清楚的了解到，在中国的大地上，封建主义、帝国主义、资本主义都无法挽救中国，需要寻找一种不一样的思想让中国焕发生机，这就是马克思主义进入中国的时代背景。</a:t>
            </a:r>
            <a:endParaRPr sz="1200" dirty="0">
              <a:gradFill>
                <a:gsLst>
                  <a:gs pos="0">
                    <a:prstClr val="black">
                      <a:lumMod val="65000"/>
                      <a:lumOff val="35000"/>
                    </a:prstClr>
                  </a:gs>
                  <a:gs pos="100000">
                    <a:prstClr val="black">
                      <a:lumMod val="85000"/>
                      <a:lumOff val="15000"/>
                    </a:prstClr>
                  </a:gs>
                </a:gsLst>
                <a:lin ang="5400000" scaled="1"/>
              </a:gradFill>
              <a:cs typeface="+mn-ea"/>
              <a:sym typeface="+mn-lt"/>
            </a:endParaRPr>
          </a:p>
        </p:txBody>
      </p:sp>
      <p:grpSp>
        <p:nvGrpSpPr>
          <p:cNvPr id="38" name="组合 37"/>
          <p:cNvGrpSpPr/>
          <p:nvPr/>
        </p:nvGrpSpPr>
        <p:grpSpPr>
          <a:xfrm>
            <a:off x="1659048" y="1139643"/>
            <a:ext cx="599299" cy="526937"/>
            <a:chOff x="2765636" y="1718784"/>
            <a:chExt cx="950451" cy="835689"/>
          </a:xfrm>
        </p:grpSpPr>
        <p:sp>
          <p:nvSpPr>
            <p:cNvPr id="39" name="箭头: V 形 38"/>
            <p:cNvSpPr/>
            <p:nvPr/>
          </p:nvSpPr>
          <p:spPr>
            <a:xfrm>
              <a:off x="3162089" y="1718784"/>
              <a:ext cx="553998" cy="828444"/>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40" name="箭头: V 形 39"/>
            <p:cNvSpPr/>
            <p:nvPr/>
          </p:nvSpPr>
          <p:spPr>
            <a:xfrm>
              <a:off x="2765636" y="1726029"/>
              <a:ext cx="553998" cy="82844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grpSp>
      <p:grpSp>
        <p:nvGrpSpPr>
          <p:cNvPr id="41" name="组合 40"/>
          <p:cNvGrpSpPr/>
          <p:nvPr/>
        </p:nvGrpSpPr>
        <p:grpSpPr>
          <a:xfrm flipH="1">
            <a:off x="6505651" y="1139702"/>
            <a:ext cx="599299" cy="526937"/>
            <a:chOff x="2765636" y="1718784"/>
            <a:chExt cx="950451" cy="835689"/>
          </a:xfrm>
        </p:grpSpPr>
        <p:sp>
          <p:nvSpPr>
            <p:cNvPr id="42" name="箭头: V 形 41"/>
            <p:cNvSpPr/>
            <p:nvPr/>
          </p:nvSpPr>
          <p:spPr>
            <a:xfrm>
              <a:off x="3162089" y="1718784"/>
              <a:ext cx="553998" cy="828444"/>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43" name="箭头: V 形 42"/>
            <p:cNvSpPr/>
            <p:nvPr/>
          </p:nvSpPr>
          <p:spPr>
            <a:xfrm>
              <a:off x="2765636" y="1726029"/>
              <a:ext cx="553998" cy="82844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750" fill="hold"/>
                                        <p:tgtEl>
                                          <p:spTgt spid="38"/>
                                        </p:tgtEl>
                                        <p:attrNameLst>
                                          <p:attrName>ppt_x</p:attrName>
                                        </p:attrNameLst>
                                      </p:cBhvr>
                                      <p:tavLst>
                                        <p:tav tm="0">
                                          <p:val>
                                            <p:strVal val="0-#ppt_w/2"/>
                                          </p:val>
                                        </p:tav>
                                        <p:tav tm="100000">
                                          <p:val>
                                            <p:strVal val="#ppt_x"/>
                                          </p:val>
                                        </p:tav>
                                      </p:tavLst>
                                    </p:anim>
                                    <p:anim calcmode="lin" valueType="num">
                                      <p:cBhvr additive="base">
                                        <p:cTn id="8" dur="75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1+#ppt_w/2"/>
                                          </p:val>
                                        </p:tav>
                                        <p:tav tm="100000">
                                          <p:val>
                                            <p:strVal val="#ppt_x"/>
                                          </p:val>
                                        </p:tav>
                                      </p:tavLst>
                                    </p:anim>
                                    <p:anim calcmode="lin" valueType="num">
                                      <p:cBhvr additive="base">
                                        <p:cTn id="13" dur="750" fill="hold"/>
                                        <p:tgtEl>
                                          <p:spTgt spid="4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750" fill="hold"/>
                                        <p:tgtEl>
                                          <p:spTgt spid="36"/>
                                        </p:tgtEl>
                                        <p:attrNameLst>
                                          <p:attrName>ppt_w</p:attrName>
                                        </p:attrNameLst>
                                      </p:cBhvr>
                                      <p:tavLst>
                                        <p:tav tm="0">
                                          <p:val>
                                            <p:fltVal val="0"/>
                                          </p:val>
                                        </p:tav>
                                        <p:tav tm="100000">
                                          <p:val>
                                            <p:strVal val="#ppt_w"/>
                                          </p:val>
                                        </p:tav>
                                      </p:tavLst>
                                    </p:anim>
                                    <p:anim calcmode="lin" valueType="num">
                                      <p:cBhvr>
                                        <p:cTn id="18" dur="750" fill="hold"/>
                                        <p:tgtEl>
                                          <p:spTgt spid="36"/>
                                        </p:tgtEl>
                                        <p:attrNameLst>
                                          <p:attrName>ppt_h</p:attrName>
                                        </p:attrNameLst>
                                      </p:cBhvr>
                                      <p:tavLst>
                                        <p:tav tm="0">
                                          <p:val>
                                            <p:fltVal val="0"/>
                                          </p:val>
                                        </p:tav>
                                        <p:tav tm="100000">
                                          <p:val>
                                            <p:strVal val="#ppt_h"/>
                                          </p:val>
                                        </p:tav>
                                      </p:tavLst>
                                    </p:anim>
                                    <p:animEffect transition="in" filter="fade">
                                      <p:cBhvr>
                                        <p:cTn id="19" dur="750"/>
                                        <p:tgtEl>
                                          <p:spTgt spid="36"/>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750"/>
                                        <p:tgtEl>
                                          <p:spTgt spid="34"/>
                                        </p:tgtEl>
                                      </p:cBhvr>
                                    </p:animEffect>
                                  </p:childTnLst>
                                </p:cTn>
                              </p:par>
                            </p:childTnLst>
                          </p:cTn>
                        </p:par>
                        <p:par>
                          <p:cTn id="24" fill="hold">
                            <p:stCondLst>
                              <p:cond delay="4000"/>
                            </p:stCondLst>
                            <p:childTnLst>
                              <p:par>
                                <p:cTn id="25" presetID="23" presetClass="entr" presetSubtype="32" fill="hold" grpId="0" nodeType="afterEffect">
                                  <p:stCondLst>
                                    <p:cond delay="0"/>
                                  </p:stCondLst>
                                  <p:iterate type="lt">
                                    <p:tmPct val="10000"/>
                                  </p:iterate>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strVal val="4*#ppt_w"/>
                                          </p:val>
                                        </p:tav>
                                        <p:tav tm="100000">
                                          <p:val>
                                            <p:strVal val="#ppt_w"/>
                                          </p:val>
                                        </p:tav>
                                      </p:tavLst>
                                    </p:anim>
                                    <p:anim calcmode="lin" valueType="num">
                                      <p:cBhvr>
                                        <p:cTn id="28" dur="500" fill="hold"/>
                                        <p:tgtEl>
                                          <p:spTgt spid="35"/>
                                        </p:tgtEl>
                                        <p:attrNameLst>
                                          <p:attrName>ppt_h</p:attrName>
                                        </p:attrNameLst>
                                      </p:cBhvr>
                                      <p:tavLst>
                                        <p:tav tm="0">
                                          <p:val>
                                            <p:strVal val="4*#ppt_h"/>
                                          </p:val>
                                        </p:tav>
                                        <p:tav tm="100000">
                                          <p:val>
                                            <p:strVal val="#ppt_h"/>
                                          </p:val>
                                        </p:tav>
                                      </p:tavLst>
                                    </p:anim>
                                  </p:childTnLst>
                                </p:cTn>
                              </p:par>
                            </p:childTnLst>
                          </p:cTn>
                        </p:par>
                        <p:par>
                          <p:cTn id="29" fill="hold">
                            <p:stCondLst>
                              <p:cond delay="5099"/>
                            </p:stCondLst>
                            <p:childTnLst>
                              <p:par>
                                <p:cTn id="30" presetID="9" presetClass="entr" presetSubtype="0" fill="hold" grpId="0" nodeType="afterEffect">
                                  <p:stCondLst>
                                    <p:cond delay="0"/>
                                  </p:stCondLst>
                                  <p:iterate type="wd">
                                    <p:tmPct val="10000"/>
                                  </p:iterate>
                                  <p:childTnLst>
                                    <p:set>
                                      <p:cBhvr>
                                        <p:cTn id="31" dur="1" fill="hold">
                                          <p:stCondLst>
                                            <p:cond delay="0"/>
                                          </p:stCondLst>
                                        </p:cTn>
                                        <p:tgtEl>
                                          <p:spTgt spid="37"/>
                                        </p:tgtEl>
                                        <p:attrNameLst>
                                          <p:attrName>style.visibility</p:attrName>
                                        </p:attrNameLst>
                                      </p:cBhvr>
                                      <p:to>
                                        <p:strVal val="visible"/>
                                      </p:to>
                                    </p:set>
                                    <p:animEffect transition="in" filter="dissolve">
                                      <p:cBhvr>
                                        <p:cTn id="32"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5" grpId="0"/>
      <p:bldP spid="36" grpId="0" bldLvl="0" animBg="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969" y="233680"/>
            <a:ext cx="8448062" cy="45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13"/>
          <p:cNvSpPr txBox="1"/>
          <p:nvPr/>
        </p:nvSpPr>
        <p:spPr>
          <a:xfrm>
            <a:off x="925751" y="274005"/>
            <a:ext cx="5178183" cy="368300"/>
          </a:xfrm>
          <a:prstGeom prst="rect">
            <a:avLst/>
          </a:prstGeom>
          <a:noFill/>
        </p:spPr>
        <p:txBody>
          <a:bodyPr wrap="square" rtlCol="0">
            <a:spAutoFit/>
          </a:bodyPr>
          <a:lstStyle/>
          <a:p>
            <a:r>
              <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rPr>
              <a:t>从哪里开始学？</a:t>
            </a:r>
            <a:endPar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grpSp>
        <p:nvGrpSpPr>
          <p:cNvPr id="55" name="组合 54"/>
          <p:cNvGrpSpPr/>
          <p:nvPr/>
        </p:nvGrpSpPr>
        <p:grpSpPr>
          <a:xfrm>
            <a:off x="21741" y="97494"/>
            <a:ext cx="1025402" cy="744202"/>
            <a:chOff x="2530618" y="207489"/>
            <a:chExt cx="4067389" cy="3162621"/>
          </a:xfrm>
        </p:grpSpPr>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0618" y="207489"/>
              <a:ext cx="4067389" cy="3162621"/>
            </a:xfrm>
            <a:prstGeom prst="rect">
              <a:avLst/>
            </a:prstGeom>
          </p:spPr>
        </p:pic>
        <p:sp>
          <p:nvSpPr>
            <p:cNvPr id="57" name="矩形 56"/>
            <p:cNvSpPr/>
            <p:nvPr/>
          </p:nvSpPr>
          <p:spPr>
            <a:xfrm>
              <a:off x="4795622" y="1042279"/>
              <a:ext cx="184731" cy="1200329"/>
            </a:xfrm>
            <a:prstGeom prst="rect">
              <a:avLst/>
            </a:prstGeom>
          </p:spPr>
          <p:txBody>
            <a:bodyPr wrap="none">
              <a:spAutoFit/>
            </a:bodyPr>
            <a:lstStyle/>
            <a:p>
              <a:pPr algn="ctr"/>
              <a:endParaRPr lang="en-US" altLang="zh-CN" sz="72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grpSp>
        <p:nvGrpSpPr>
          <p:cNvPr id="34" name="组合 33"/>
          <p:cNvGrpSpPr/>
          <p:nvPr/>
        </p:nvGrpSpPr>
        <p:grpSpPr>
          <a:xfrm>
            <a:off x="925751" y="1666910"/>
            <a:ext cx="1983165" cy="2418830"/>
            <a:chOff x="2088001" y="2176810"/>
            <a:chExt cx="2644220" cy="3225106"/>
          </a:xfrm>
          <a:noFill/>
        </p:grpSpPr>
        <p:sp>
          <p:nvSpPr>
            <p:cNvPr id="35" name="Rectangle: Rounded Corners 41"/>
            <p:cNvSpPr/>
            <p:nvPr/>
          </p:nvSpPr>
          <p:spPr>
            <a:xfrm>
              <a:off x="2349501" y="2176810"/>
              <a:ext cx="2065604" cy="3225106"/>
            </a:xfrm>
            <a:prstGeom prst="roundRect">
              <a:avLst>
                <a:gd name="adj" fmla="val 500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sz="1350">
                <a:solidFill>
                  <a:prstClr val="white"/>
                </a:solidFill>
                <a:latin typeface="微软雅黑" panose="020B0503020204020204" pitchFamily="34" charset="-122"/>
                <a:ea typeface="微软雅黑" panose="020B0503020204020204" pitchFamily="34" charset="-122"/>
              </a:endParaRPr>
            </a:p>
          </p:txBody>
        </p:sp>
        <p:sp>
          <p:nvSpPr>
            <p:cNvPr id="36" name="Rectangle 15"/>
            <p:cNvSpPr/>
            <p:nvPr/>
          </p:nvSpPr>
          <p:spPr bwMode="auto">
            <a:xfrm>
              <a:off x="2448606" y="4855758"/>
              <a:ext cx="1876033" cy="2937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825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200" b="1" dirty="0">
                <a:solidFill>
                  <a:prstClr val="white"/>
                </a:solidFill>
                <a:latin typeface="微软雅黑" panose="020B0503020204020204" pitchFamily="34" charset="-122"/>
                <a:ea typeface="微软雅黑" panose="020B0503020204020204" pitchFamily="34" charset="-122"/>
              </a:endParaRPr>
            </a:p>
          </p:txBody>
        </p:sp>
        <p:sp>
          <p:nvSpPr>
            <p:cNvPr id="37" name="矩形 36"/>
            <p:cNvSpPr/>
            <p:nvPr/>
          </p:nvSpPr>
          <p:spPr>
            <a:xfrm>
              <a:off x="2429705" y="2265149"/>
              <a:ext cx="1932483" cy="2337646"/>
            </a:xfrm>
            <a:prstGeom prst="rect">
              <a:avLst/>
            </a:prstGeom>
            <a:grpFill/>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gradFill>
                    <a:gsLst>
                      <a:gs pos="0">
                        <a:prstClr val="black">
                          <a:lumMod val="65000"/>
                          <a:lumOff val="35000"/>
                        </a:prstClr>
                      </a:gs>
                      <a:gs pos="100000">
                        <a:prstClr val="black">
                          <a:lumMod val="85000"/>
                          <a:lumOff val="15000"/>
                        </a:prstClr>
                      </a:gs>
                    </a:gsLst>
                    <a:lin ang="5400000" scaled="1"/>
                  </a:gradFill>
                  <a:cs typeface="+mn-ea"/>
                  <a:sym typeface="+mn-lt"/>
                </a:rPr>
                <a:t>五四运动发生时，无产阶级开始有了觉悟，在本质上自发的、是民族资产阶级与无产阶级的统一战线。</a:t>
              </a:r>
              <a:endParaRPr lang="zh-CN" altLang="en-US" sz="1200" dirty="0">
                <a:gradFill>
                  <a:gsLst>
                    <a:gs pos="0">
                      <a:prstClr val="black">
                        <a:lumMod val="65000"/>
                        <a:lumOff val="35000"/>
                      </a:prstClr>
                    </a:gs>
                    <a:gs pos="100000">
                      <a:prstClr val="black">
                        <a:lumMod val="85000"/>
                        <a:lumOff val="15000"/>
                      </a:prstClr>
                    </a:gs>
                  </a:gsLst>
                  <a:lin ang="5400000" scaled="1"/>
                </a:gradFill>
                <a:cs typeface="+mn-ea"/>
                <a:sym typeface="+mn-lt"/>
              </a:endParaRPr>
            </a:p>
          </p:txBody>
        </p:sp>
        <p:sp>
          <p:nvSpPr>
            <p:cNvPr id="38" name="矩形 37"/>
            <p:cNvSpPr/>
            <p:nvPr/>
          </p:nvSpPr>
          <p:spPr>
            <a:xfrm>
              <a:off x="2088001" y="4603339"/>
              <a:ext cx="2644220" cy="779700"/>
            </a:xfrm>
            <a:prstGeom prst="rect">
              <a:avLst/>
            </a:prstGeom>
            <a:solidFill>
              <a:srgbClr val="C00000"/>
            </a:solidFill>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defRPr/>
              </a:pPr>
              <a:r>
                <a:rPr lang="zh-CN" altLang="en-US" sz="2000" dirty="0">
                  <a:solidFill>
                    <a:schemeClr val="bg1"/>
                  </a:solidFill>
                  <a:cs typeface="+mn-ea"/>
                  <a:sym typeface="+mn-lt"/>
                </a:rPr>
                <a:t>始生之难。</a:t>
              </a:r>
              <a:r>
                <a:rPr lang="zh-CN" altLang="en-US" sz="1200" dirty="0">
                  <a:solidFill>
                    <a:schemeClr val="bg1"/>
                  </a:solidFill>
                  <a:cs typeface="+mn-ea"/>
                  <a:sym typeface="+mn-lt"/>
                </a:rPr>
                <a:t>在血与火的锤炼中鲜有成功者</a:t>
              </a:r>
              <a:endParaRPr lang="zh-CN" altLang="en-US" sz="1200" dirty="0">
                <a:solidFill>
                  <a:schemeClr val="bg1"/>
                </a:solidFill>
                <a:cs typeface="+mn-ea"/>
                <a:sym typeface="+mn-lt"/>
              </a:endParaRPr>
            </a:p>
          </p:txBody>
        </p:sp>
      </p:grpSp>
      <p:grpSp>
        <p:nvGrpSpPr>
          <p:cNvPr id="39" name="组合 38"/>
          <p:cNvGrpSpPr/>
          <p:nvPr/>
        </p:nvGrpSpPr>
        <p:grpSpPr>
          <a:xfrm>
            <a:off x="3565477" y="1666910"/>
            <a:ext cx="1896233" cy="2418830"/>
            <a:chOff x="4810055" y="2176810"/>
            <a:chExt cx="2528311" cy="3225106"/>
          </a:xfrm>
          <a:noFill/>
        </p:grpSpPr>
        <p:sp>
          <p:nvSpPr>
            <p:cNvPr id="40" name="Rectangle: Rounded Corners 53"/>
            <p:cNvSpPr/>
            <p:nvPr/>
          </p:nvSpPr>
          <p:spPr>
            <a:xfrm>
              <a:off x="5041407" y="2176810"/>
              <a:ext cx="2065604" cy="3225106"/>
            </a:xfrm>
            <a:prstGeom prst="roundRect">
              <a:avLst>
                <a:gd name="adj" fmla="val 500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sz="1350">
                <a:solidFill>
                  <a:prstClr val="white"/>
                </a:solidFill>
                <a:latin typeface="微软雅黑" panose="020B0503020204020204" pitchFamily="34" charset="-122"/>
                <a:ea typeface="微软雅黑" panose="020B0503020204020204" pitchFamily="34" charset="-122"/>
              </a:endParaRPr>
            </a:p>
          </p:txBody>
        </p:sp>
        <p:sp>
          <p:nvSpPr>
            <p:cNvPr id="41" name="Rectangle 54"/>
            <p:cNvSpPr/>
            <p:nvPr/>
          </p:nvSpPr>
          <p:spPr bwMode="auto">
            <a:xfrm>
              <a:off x="4810055" y="4607589"/>
              <a:ext cx="2528311" cy="5805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ct val="0"/>
                </a:spcBef>
                <a:defRPr/>
              </a:pPr>
              <a:r>
                <a:rPr lang="zh-CN" altLang="en-US" sz="1600" dirty="0">
                  <a:solidFill>
                    <a:schemeClr val="bg1"/>
                  </a:solidFill>
                  <a:cs typeface="+mn-ea"/>
                  <a:sym typeface="+mn-lt"/>
                </a:rPr>
                <a:t>始生之难</a:t>
              </a:r>
              <a:endParaRPr lang="en-US" altLang="zh-CN" sz="1600" dirty="0">
                <a:solidFill>
                  <a:schemeClr val="bg1"/>
                </a:solidFill>
                <a:cs typeface="+mn-ea"/>
                <a:sym typeface="+mn-lt"/>
              </a:endParaRPr>
            </a:p>
            <a:p>
              <a:pPr>
                <a:spcBef>
                  <a:spcPct val="0"/>
                </a:spcBef>
                <a:defRPr/>
              </a:pPr>
              <a:r>
                <a:rPr lang="zh-CN" altLang="en-US" sz="1050" dirty="0">
                  <a:solidFill>
                    <a:schemeClr val="bg1"/>
                  </a:solidFill>
                  <a:cs typeface="+mn-ea"/>
                  <a:sym typeface="+mn-lt"/>
                </a:rPr>
                <a:t>在血与火的锤炼中鲜有成功者</a:t>
              </a:r>
              <a:endParaRPr lang="zh-CN" altLang="en-US" sz="1050" dirty="0">
                <a:solidFill>
                  <a:schemeClr val="bg1"/>
                </a:solidFill>
                <a:cs typeface="+mn-ea"/>
                <a:sym typeface="+mn-lt"/>
              </a:endParaRPr>
            </a:p>
          </p:txBody>
        </p:sp>
        <p:sp>
          <p:nvSpPr>
            <p:cNvPr id="42" name="矩形 41"/>
            <p:cNvSpPr/>
            <p:nvPr/>
          </p:nvSpPr>
          <p:spPr>
            <a:xfrm>
              <a:off x="5079383" y="2274355"/>
              <a:ext cx="2037462" cy="2039620"/>
            </a:xfrm>
            <a:prstGeom prst="rect">
              <a:avLst/>
            </a:prstGeom>
            <a:grpFill/>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685800">
                <a:lnSpc>
                  <a:spcPct val="130000"/>
                </a:lnSpc>
                <a:defRPr/>
              </a:pPr>
              <a:r>
                <a:rPr sz="1200" dirty="0">
                  <a:gradFill>
                    <a:gsLst>
                      <a:gs pos="0">
                        <a:prstClr val="black">
                          <a:lumMod val="65000"/>
                          <a:lumOff val="35000"/>
                        </a:prstClr>
                      </a:gs>
                      <a:gs pos="100000">
                        <a:prstClr val="black">
                          <a:lumMod val="85000"/>
                          <a:lumOff val="15000"/>
                        </a:prstClr>
                      </a:gs>
                    </a:gsLst>
                    <a:lin ang="5400000" scaled="1"/>
                  </a:gradFill>
                  <a:cs typeface="+mn-ea"/>
                  <a:sym typeface="+mn-lt"/>
                </a:rPr>
                <a:t>俄国的十月革命给我们送来的马克思主义，那五四运动则是让马克思主义更加广泛地在中国大地上传播。</a:t>
              </a:r>
              <a:endParaRPr sz="1200" dirty="0">
                <a:gradFill>
                  <a:gsLst>
                    <a:gs pos="0">
                      <a:prstClr val="black">
                        <a:lumMod val="65000"/>
                        <a:lumOff val="35000"/>
                      </a:prstClr>
                    </a:gs>
                    <a:gs pos="100000">
                      <a:prstClr val="black">
                        <a:lumMod val="85000"/>
                        <a:lumOff val="15000"/>
                      </a:prstClr>
                    </a:gs>
                  </a:gsLst>
                  <a:lin ang="5400000" scaled="1"/>
                </a:gradFill>
                <a:cs typeface="+mn-ea"/>
                <a:sym typeface="+mn-lt"/>
              </a:endParaRPr>
            </a:p>
          </p:txBody>
        </p:sp>
      </p:grpSp>
      <p:grpSp>
        <p:nvGrpSpPr>
          <p:cNvPr id="43" name="组合 42"/>
          <p:cNvGrpSpPr/>
          <p:nvPr/>
        </p:nvGrpSpPr>
        <p:grpSpPr>
          <a:xfrm>
            <a:off x="6187156" y="1666910"/>
            <a:ext cx="1887092" cy="2418830"/>
            <a:chOff x="7551637" y="2176810"/>
            <a:chExt cx="2516123" cy="3225106"/>
          </a:xfrm>
          <a:noFill/>
        </p:grpSpPr>
        <p:sp>
          <p:nvSpPr>
            <p:cNvPr id="44" name="Rectangle: Rounded Corners 60"/>
            <p:cNvSpPr/>
            <p:nvPr/>
          </p:nvSpPr>
          <p:spPr>
            <a:xfrm>
              <a:off x="7776897" y="2176810"/>
              <a:ext cx="2065604" cy="3225106"/>
            </a:xfrm>
            <a:prstGeom prst="roundRect">
              <a:avLst>
                <a:gd name="adj" fmla="val 500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sz="1350">
                <a:solidFill>
                  <a:prstClr val="white"/>
                </a:solidFill>
                <a:latin typeface="微软雅黑" panose="020B0503020204020204" pitchFamily="34" charset="-122"/>
                <a:ea typeface="微软雅黑" panose="020B0503020204020204" pitchFamily="34" charset="-122"/>
              </a:endParaRPr>
            </a:p>
          </p:txBody>
        </p:sp>
        <p:sp>
          <p:nvSpPr>
            <p:cNvPr id="45" name="Rectangle 61"/>
            <p:cNvSpPr/>
            <p:nvPr/>
          </p:nvSpPr>
          <p:spPr bwMode="auto">
            <a:xfrm>
              <a:off x="7884642" y="4855758"/>
              <a:ext cx="1876033" cy="2937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825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200" b="1" dirty="0">
                <a:solidFill>
                  <a:prstClr val="white"/>
                </a:solidFill>
                <a:latin typeface="微软雅黑" panose="020B0503020204020204" pitchFamily="34" charset="-122"/>
                <a:ea typeface="微软雅黑" panose="020B0503020204020204" pitchFamily="34" charset="-122"/>
              </a:endParaRPr>
            </a:p>
          </p:txBody>
        </p:sp>
        <p:sp>
          <p:nvSpPr>
            <p:cNvPr id="46" name="矩形 45"/>
            <p:cNvSpPr/>
            <p:nvPr/>
          </p:nvSpPr>
          <p:spPr>
            <a:xfrm>
              <a:off x="7551637" y="4607589"/>
              <a:ext cx="2516123" cy="666849"/>
            </a:xfrm>
            <a:prstGeom prst="rect">
              <a:avLst/>
            </a:prstGeom>
            <a:solidFill>
              <a:srgbClr val="C00000"/>
            </a:solidFill>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defRPr/>
              </a:pPr>
              <a:r>
                <a:rPr lang="zh-CN" altLang="en-US" sz="1600" dirty="0">
                  <a:solidFill>
                    <a:schemeClr val="bg1"/>
                  </a:solidFill>
                  <a:cs typeface="+mn-ea"/>
                  <a:sym typeface="+mn-lt"/>
                </a:rPr>
                <a:t>始生之难。</a:t>
              </a:r>
              <a:r>
                <a:rPr lang="zh-CN" altLang="en-US" sz="1050" dirty="0">
                  <a:solidFill>
                    <a:schemeClr val="bg1"/>
                  </a:solidFill>
                  <a:cs typeface="+mn-ea"/>
                  <a:sym typeface="+mn-lt"/>
                </a:rPr>
                <a:t>在血与火的锤炼中鲜有成功者</a:t>
              </a:r>
              <a:endParaRPr lang="zh-CN" altLang="en-US" sz="1050" dirty="0">
                <a:solidFill>
                  <a:schemeClr val="bg1"/>
                </a:solidFill>
                <a:cs typeface="+mn-ea"/>
                <a:sym typeface="+mn-lt"/>
              </a:endParaRPr>
            </a:p>
          </p:txBody>
        </p:sp>
        <p:sp>
          <p:nvSpPr>
            <p:cNvPr id="47" name="矩形 46"/>
            <p:cNvSpPr/>
            <p:nvPr/>
          </p:nvSpPr>
          <p:spPr>
            <a:xfrm>
              <a:off x="7805038" y="2270638"/>
              <a:ext cx="2037462" cy="2359660"/>
            </a:xfrm>
            <a:prstGeom prst="rect">
              <a:avLst/>
            </a:prstGeom>
            <a:grpFill/>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defRPr/>
              </a:pPr>
              <a:r>
                <a:rPr lang="zh-CN" altLang="en-US" sz="1200" dirty="0">
                  <a:gradFill>
                    <a:gsLst>
                      <a:gs pos="0">
                        <a:prstClr val="black">
                          <a:lumMod val="65000"/>
                          <a:lumOff val="35000"/>
                        </a:prstClr>
                      </a:gs>
                      <a:gs pos="100000">
                        <a:prstClr val="black">
                          <a:lumMod val="85000"/>
                          <a:lumOff val="15000"/>
                        </a:prstClr>
                      </a:gs>
                    </a:gsLst>
                    <a:lin ang="5400000" scaled="1"/>
                  </a:gradFill>
                  <a:cs typeface="+mn-ea"/>
                  <a:sym typeface="+mn-lt"/>
                </a:rPr>
                <a:t>五四运动不仅给我们党的创立培养了许多骨干，更重要的是让马克思主义更加广泛的传播，为中国共产党的创立打牢了思想基础。</a:t>
              </a:r>
              <a:endParaRPr lang="zh-CN" altLang="en-US" sz="1200" dirty="0">
                <a:gradFill>
                  <a:gsLst>
                    <a:gs pos="0">
                      <a:prstClr val="black">
                        <a:lumMod val="65000"/>
                        <a:lumOff val="35000"/>
                      </a:prstClr>
                    </a:gs>
                    <a:gs pos="100000">
                      <a:prstClr val="black">
                        <a:lumMod val="85000"/>
                        <a:lumOff val="15000"/>
                      </a:prstClr>
                    </a:gs>
                  </a:gsLst>
                  <a:lin ang="5400000" scaled="1"/>
                </a:gradFill>
                <a:cs typeface="+mn-ea"/>
                <a:sym typeface="+mn-lt"/>
              </a:endParaRPr>
            </a:p>
          </p:txBody>
        </p:sp>
      </p:grpSp>
      <p:grpSp>
        <p:nvGrpSpPr>
          <p:cNvPr id="48" name="组合 47"/>
          <p:cNvGrpSpPr/>
          <p:nvPr/>
        </p:nvGrpSpPr>
        <p:grpSpPr>
          <a:xfrm>
            <a:off x="2397220" y="841696"/>
            <a:ext cx="4268598" cy="519960"/>
            <a:chOff x="5520657" y="1310903"/>
            <a:chExt cx="15802119" cy="1060436"/>
          </a:xfrm>
        </p:grpSpPr>
        <p:grpSp>
          <p:nvGrpSpPr>
            <p:cNvPr id="49" name="组合 48"/>
            <p:cNvGrpSpPr/>
            <p:nvPr/>
          </p:nvGrpSpPr>
          <p:grpSpPr>
            <a:xfrm>
              <a:off x="5520657" y="1521152"/>
              <a:ext cx="1174149" cy="850187"/>
              <a:chOff x="4261465" y="1168400"/>
              <a:chExt cx="646330" cy="468000"/>
            </a:xfrm>
            <a:solidFill>
              <a:srgbClr val="364482"/>
            </a:solidFill>
          </p:grpSpPr>
          <p:sp>
            <p:nvSpPr>
              <p:cNvPr id="59" name="燕尾形 21"/>
              <p:cNvSpPr/>
              <p:nvPr/>
            </p:nvSpPr>
            <p:spPr>
              <a:xfrm>
                <a:off x="4261465" y="1168400"/>
                <a:ext cx="442996" cy="468000"/>
              </a:xfrm>
              <a:prstGeom prst="chevron">
                <a:avLst/>
              </a:prstGeom>
              <a:solidFill>
                <a:srgbClr val="9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60" name="矩形 59"/>
              <p:cNvSpPr/>
              <p:nvPr/>
            </p:nvSpPr>
            <p:spPr>
              <a:xfrm>
                <a:off x="4464799" y="1168400"/>
                <a:ext cx="442996" cy="468000"/>
              </a:xfrm>
              <a:prstGeom prst="rect">
                <a:avLst/>
              </a:prstGeom>
              <a:solidFill>
                <a:srgbClr val="9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a:solidFill>
                    <a:prstClr val="white"/>
                  </a:solidFill>
                  <a:latin typeface="微软雅黑" panose="020B0503020204020204" pitchFamily="34" charset="-122"/>
                  <a:ea typeface="微软雅黑" panose="020B0503020204020204" pitchFamily="34" charset="-122"/>
                </a:endParaRPr>
              </a:p>
            </p:txBody>
          </p:sp>
        </p:grpSp>
        <p:sp>
          <p:nvSpPr>
            <p:cNvPr id="50" name="平行四边形 49"/>
            <p:cNvSpPr/>
            <p:nvPr/>
          </p:nvSpPr>
          <p:spPr>
            <a:xfrm rot="16200000">
              <a:off x="5897706" y="1589547"/>
              <a:ext cx="1034372" cy="529212"/>
            </a:xfrm>
            <a:prstGeom prst="parallelogram">
              <a:avLst>
                <a:gd name="adj" fmla="val 1795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a:solidFill>
                  <a:prstClr val="white"/>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flipH="1">
              <a:off x="20267151" y="1521151"/>
              <a:ext cx="1055625" cy="850187"/>
              <a:chOff x="-3803659" y="1168399"/>
              <a:chExt cx="581086" cy="468000"/>
            </a:xfrm>
            <a:solidFill>
              <a:srgbClr val="364482"/>
            </a:solidFill>
          </p:grpSpPr>
          <p:sp>
            <p:nvSpPr>
              <p:cNvPr id="54" name="燕尾形 19"/>
              <p:cNvSpPr/>
              <p:nvPr/>
            </p:nvSpPr>
            <p:spPr>
              <a:xfrm>
                <a:off x="-3803659" y="1168400"/>
                <a:ext cx="389825" cy="467999"/>
              </a:xfrm>
              <a:prstGeom prst="chevron">
                <a:avLst/>
              </a:prstGeom>
              <a:solidFill>
                <a:srgbClr val="9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58" name="矩形 57"/>
              <p:cNvSpPr/>
              <p:nvPr/>
            </p:nvSpPr>
            <p:spPr>
              <a:xfrm>
                <a:off x="-3612398" y="1168399"/>
                <a:ext cx="389825" cy="467999"/>
              </a:xfrm>
              <a:prstGeom prst="rect">
                <a:avLst/>
              </a:prstGeom>
              <a:solidFill>
                <a:srgbClr val="9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a:solidFill>
                    <a:prstClr val="white"/>
                  </a:solidFill>
                  <a:latin typeface="微软雅黑" panose="020B0503020204020204" pitchFamily="34" charset="-122"/>
                  <a:ea typeface="微软雅黑" panose="020B0503020204020204" pitchFamily="34" charset="-122"/>
                </a:endParaRPr>
              </a:p>
            </p:txBody>
          </p:sp>
        </p:grpSp>
        <p:sp>
          <p:nvSpPr>
            <p:cNvPr id="52" name="平行四边形 51"/>
            <p:cNvSpPr/>
            <p:nvPr/>
          </p:nvSpPr>
          <p:spPr>
            <a:xfrm rot="5400000" flipH="1">
              <a:off x="19982810" y="1621306"/>
              <a:ext cx="1034372" cy="465693"/>
            </a:xfrm>
            <a:prstGeom prst="parallelogram">
              <a:avLst>
                <a:gd name="adj" fmla="val 1795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53" name="矩形 52"/>
            <p:cNvSpPr/>
            <p:nvPr/>
          </p:nvSpPr>
          <p:spPr>
            <a:xfrm>
              <a:off x="6150286" y="1310903"/>
              <a:ext cx="14596567" cy="922946"/>
            </a:xfrm>
            <a:prstGeom prst="rect">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solidFill>
                    <a:schemeClr val="bg1"/>
                  </a:solidFill>
                  <a:latin typeface="汉仪雅酷黑 75W" panose="020B0804020202020204" pitchFamily="34" charset="-122"/>
                  <a:ea typeface="汉仪雅酷黑 75W" panose="020B0804020202020204" pitchFamily="34" charset="-122"/>
                  <a:cs typeface="+mn-ea"/>
                  <a:sym typeface="+mn-lt"/>
                </a:rPr>
                <a:t>在五四运动中追寻指导思想</a:t>
              </a:r>
              <a:endParaRPr lang="zh-CN" altLang="en-US" sz="24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969" y="233680"/>
            <a:ext cx="8448062" cy="45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13"/>
          <p:cNvSpPr txBox="1"/>
          <p:nvPr/>
        </p:nvSpPr>
        <p:spPr>
          <a:xfrm>
            <a:off x="925751" y="274005"/>
            <a:ext cx="5178183" cy="368300"/>
          </a:xfrm>
          <a:prstGeom prst="rect">
            <a:avLst/>
          </a:prstGeom>
          <a:noFill/>
        </p:spPr>
        <p:txBody>
          <a:bodyPr wrap="square" rtlCol="0">
            <a:spAutoFit/>
          </a:bodyPr>
          <a:lstStyle/>
          <a:p>
            <a:r>
              <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rPr>
              <a:t>从哪里开始学？</a:t>
            </a:r>
            <a:endParaRPr lang="zh-CN" altLang="en-US" sz="180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grpSp>
        <p:nvGrpSpPr>
          <p:cNvPr id="55" name="组合 54"/>
          <p:cNvGrpSpPr/>
          <p:nvPr/>
        </p:nvGrpSpPr>
        <p:grpSpPr>
          <a:xfrm>
            <a:off x="21741" y="97494"/>
            <a:ext cx="1025402" cy="744202"/>
            <a:chOff x="2530618" y="207489"/>
            <a:chExt cx="4067389" cy="3162621"/>
          </a:xfrm>
        </p:grpSpPr>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0618" y="207489"/>
              <a:ext cx="4067389" cy="3162621"/>
            </a:xfrm>
            <a:prstGeom prst="rect">
              <a:avLst/>
            </a:prstGeom>
          </p:spPr>
        </p:pic>
        <p:sp>
          <p:nvSpPr>
            <p:cNvPr id="57" name="矩形 56"/>
            <p:cNvSpPr/>
            <p:nvPr/>
          </p:nvSpPr>
          <p:spPr>
            <a:xfrm>
              <a:off x="4795622" y="1042279"/>
              <a:ext cx="184731" cy="1200329"/>
            </a:xfrm>
            <a:prstGeom prst="rect">
              <a:avLst/>
            </a:prstGeom>
          </p:spPr>
          <p:txBody>
            <a:bodyPr wrap="none">
              <a:spAutoFit/>
            </a:bodyPr>
            <a:lstStyle/>
            <a:p>
              <a:pPr algn="ctr"/>
              <a:endParaRPr lang="en-US" altLang="zh-CN" sz="72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grpSp>
        <p:nvGrpSpPr>
          <p:cNvPr id="20" name="Group 19"/>
          <p:cNvGrpSpPr/>
          <p:nvPr/>
        </p:nvGrpSpPr>
        <p:grpSpPr>
          <a:xfrm>
            <a:off x="925751" y="1703970"/>
            <a:ext cx="298528" cy="224039"/>
            <a:chOff x="789999" y="2242985"/>
            <a:chExt cx="504229" cy="378415"/>
          </a:xfrm>
        </p:grpSpPr>
        <p:sp>
          <p:nvSpPr>
            <p:cNvPr id="21"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20000"/>
                </a:lnSpc>
                <a:defRPr/>
              </a:pPr>
              <a:endParaRPr lang="en-GB" sz="640">
                <a:solidFill>
                  <a:prstClr val="black">
                    <a:lumMod val="75000"/>
                    <a:lumOff val="25000"/>
                  </a:prst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2" name="Rectangle 21"/>
            <p:cNvSpPr/>
            <p:nvPr/>
          </p:nvSpPr>
          <p:spPr>
            <a:xfrm>
              <a:off x="789999" y="2242985"/>
              <a:ext cx="436099" cy="321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20000"/>
                </a:lnSpc>
                <a:defRPr/>
              </a:pPr>
              <a:endParaRPr lang="en-GB" sz="640">
                <a:solidFill>
                  <a:prstClr val="black">
                    <a:lumMod val="75000"/>
                    <a:lumOff val="25000"/>
                  </a:prst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nvGrpSpPr>
          <p:cNvPr id="24" name="Group 23"/>
          <p:cNvGrpSpPr/>
          <p:nvPr/>
        </p:nvGrpSpPr>
        <p:grpSpPr>
          <a:xfrm>
            <a:off x="925751" y="2378042"/>
            <a:ext cx="298528" cy="224039"/>
            <a:chOff x="789999" y="2242985"/>
            <a:chExt cx="504229" cy="378415"/>
          </a:xfrm>
        </p:grpSpPr>
        <p:sp>
          <p:nvSpPr>
            <p:cNvPr id="25" name="Rectangle 24"/>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20000"/>
                </a:lnSpc>
                <a:defRPr/>
              </a:pPr>
              <a:endParaRPr lang="en-GB" sz="640">
                <a:solidFill>
                  <a:prstClr val="black">
                    <a:lumMod val="75000"/>
                    <a:lumOff val="25000"/>
                  </a:prst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6" name="Rectangle 25"/>
            <p:cNvSpPr/>
            <p:nvPr/>
          </p:nvSpPr>
          <p:spPr>
            <a:xfrm>
              <a:off x="789999" y="2242985"/>
              <a:ext cx="436099" cy="321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20000"/>
                </a:lnSpc>
                <a:defRPr/>
              </a:pPr>
              <a:endParaRPr lang="en-GB" sz="640">
                <a:solidFill>
                  <a:prstClr val="black">
                    <a:lumMod val="75000"/>
                    <a:lumOff val="25000"/>
                  </a:prst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nvGrpSpPr>
          <p:cNvPr id="27" name="Group 27"/>
          <p:cNvGrpSpPr/>
          <p:nvPr/>
        </p:nvGrpSpPr>
        <p:grpSpPr>
          <a:xfrm>
            <a:off x="925751" y="3076703"/>
            <a:ext cx="298528" cy="224039"/>
            <a:chOff x="789999" y="2242985"/>
            <a:chExt cx="504229" cy="378415"/>
          </a:xfrm>
        </p:grpSpPr>
        <p:sp>
          <p:nvSpPr>
            <p:cNvPr id="28" name="Rectangle 28"/>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20000"/>
                </a:lnSpc>
                <a:defRPr/>
              </a:pPr>
              <a:endParaRPr lang="en-GB" sz="640">
                <a:solidFill>
                  <a:prstClr val="black">
                    <a:lumMod val="75000"/>
                    <a:lumOff val="25000"/>
                  </a:prst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9" name="Rectangle 29"/>
            <p:cNvSpPr/>
            <p:nvPr/>
          </p:nvSpPr>
          <p:spPr>
            <a:xfrm>
              <a:off x="789999" y="2242985"/>
              <a:ext cx="436099" cy="321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20000"/>
                </a:lnSpc>
                <a:defRPr/>
              </a:pPr>
              <a:endParaRPr lang="en-GB" sz="640">
                <a:solidFill>
                  <a:prstClr val="black">
                    <a:lumMod val="75000"/>
                    <a:lumOff val="25000"/>
                  </a:prst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sp>
        <p:nvSpPr>
          <p:cNvPr id="34" name="圆角矩形 24"/>
          <p:cNvSpPr/>
          <p:nvPr/>
        </p:nvSpPr>
        <p:spPr bwMode="auto">
          <a:xfrm>
            <a:off x="925756" y="1501302"/>
            <a:ext cx="4105275" cy="59545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b="1">
              <a:solidFill>
                <a:prstClr val="white"/>
              </a:solidFill>
              <a:latin typeface="微软雅黑" panose="020B0503020204020204" pitchFamily="34" charset="-122"/>
              <a:ea typeface="微软雅黑" panose="020B0503020204020204" pitchFamily="34" charset="-122"/>
            </a:endParaRPr>
          </a:p>
        </p:txBody>
      </p:sp>
      <p:sp>
        <p:nvSpPr>
          <p:cNvPr id="35" name="圆角矩形 25"/>
          <p:cNvSpPr/>
          <p:nvPr/>
        </p:nvSpPr>
        <p:spPr bwMode="auto">
          <a:xfrm>
            <a:off x="925756" y="2204400"/>
            <a:ext cx="4105275" cy="57665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b="1">
              <a:solidFill>
                <a:prstClr val="white"/>
              </a:solidFill>
              <a:latin typeface="微软雅黑" panose="020B0503020204020204" pitchFamily="34" charset="-122"/>
              <a:ea typeface="微软雅黑" panose="020B0503020204020204" pitchFamily="34" charset="-122"/>
            </a:endParaRPr>
          </a:p>
        </p:txBody>
      </p:sp>
      <p:sp>
        <p:nvSpPr>
          <p:cNvPr id="36" name="圆角矩形 26"/>
          <p:cNvSpPr/>
          <p:nvPr/>
        </p:nvSpPr>
        <p:spPr bwMode="auto">
          <a:xfrm>
            <a:off x="925754" y="2904548"/>
            <a:ext cx="4105275" cy="53820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b="1">
              <a:solidFill>
                <a:prstClr val="white"/>
              </a:solidFill>
              <a:latin typeface="微软雅黑" panose="020B0503020204020204" pitchFamily="34" charset="-122"/>
              <a:ea typeface="微软雅黑" panose="020B0503020204020204" pitchFamily="34" charset="-122"/>
            </a:endParaRPr>
          </a:p>
        </p:txBody>
      </p:sp>
      <p:sp>
        <p:nvSpPr>
          <p:cNvPr id="38" name="矩形 37"/>
          <p:cNvSpPr/>
          <p:nvPr/>
        </p:nvSpPr>
        <p:spPr>
          <a:xfrm>
            <a:off x="1274271" y="1539668"/>
            <a:ext cx="3766422" cy="737235"/>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sz="1400" dirty="0">
                <a:cs typeface="+mn-ea"/>
                <a:sym typeface="+mn-lt"/>
              </a:rPr>
              <a:t>中国共产党第一次全国代表大会的召开标志着我们党的创立。</a:t>
            </a:r>
            <a:endParaRPr sz="1400" dirty="0">
              <a:cs typeface="+mn-ea"/>
              <a:sym typeface="+mn-lt"/>
            </a:endParaRPr>
          </a:p>
        </p:txBody>
      </p:sp>
      <p:sp>
        <p:nvSpPr>
          <p:cNvPr id="39" name="矩形 38"/>
          <p:cNvSpPr/>
          <p:nvPr/>
        </p:nvSpPr>
        <p:spPr>
          <a:xfrm>
            <a:off x="1264604" y="2282609"/>
            <a:ext cx="3695856" cy="737235"/>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00000"/>
              </a:lnSpc>
            </a:pPr>
            <a:r>
              <a:rPr sz="1400" dirty="0">
                <a:cs typeface="+mn-ea"/>
                <a:sym typeface="+mn-lt"/>
              </a:rPr>
              <a:t>会议通过了首部《中国共产党党纲》、《关于当前实际工作的决议》，选举了党的领导机构；</a:t>
            </a:r>
            <a:endParaRPr sz="1400" dirty="0">
              <a:cs typeface="+mn-ea"/>
              <a:sym typeface="+mn-lt"/>
            </a:endParaRPr>
          </a:p>
        </p:txBody>
      </p:sp>
      <p:sp>
        <p:nvSpPr>
          <p:cNvPr id="40" name="矩形 39"/>
          <p:cNvSpPr/>
          <p:nvPr/>
        </p:nvSpPr>
        <p:spPr>
          <a:xfrm>
            <a:off x="1217967" y="2993462"/>
            <a:ext cx="3813062" cy="737235"/>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400" dirty="0">
                <a:cs typeface="+mn-ea"/>
                <a:sym typeface="+mn-lt"/>
              </a:rPr>
              <a:t>一大的召开，对于党的建设发展、对于中国革命进程意义非凡。</a:t>
            </a:r>
            <a:endParaRPr sz="1400" dirty="0">
              <a:cs typeface="+mn-ea"/>
              <a:sym typeface="+mn-lt"/>
            </a:endParaRPr>
          </a:p>
        </p:txBody>
      </p:sp>
      <p:sp>
        <p:nvSpPr>
          <p:cNvPr id="2" name="矩形 1"/>
          <p:cNvSpPr/>
          <p:nvPr/>
        </p:nvSpPr>
        <p:spPr>
          <a:xfrm>
            <a:off x="1490568" y="1021312"/>
            <a:ext cx="2926080" cy="368300"/>
          </a:xfrm>
          <a:prstGeom prst="rect">
            <a:avLst/>
          </a:prstGeom>
          <a:solidFill>
            <a:srgbClr val="C00000"/>
          </a:solidFill>
        </p:spPr>
        <p:txBody>
          <a:bodyPr wrap="none">
            <a:spAutoFit/>
          </a:bodyPr>
          <a:lstStyle/>
          <a:p>
            <a:pPr algn="ctr" defTabSz="914400">
              <a:spcBef>
                <a:spcPct val="0"/>
              </a:spcBef>
            </a:pPr>
            <a:r>
              <a:rPr lang="zh-CN" altLang="en-US" sz="1800" kern="0" dirty="0">
                <a:solidFill>
                  <a:schemeClr val="bg1"/>
                </a:solidFill>
                <a:cs typeface="+mn-ea"/>
                <a:sym typeface="+mn-lt"/>
              </a:rPr>
              <a:t>在一大召开中查看诞生前后</a:t>
            </a:r>
            <a:endParaRPr lang="zh-CN" altLang="en-US" sz="1800" kern="0" dirty="0">
              <a:solidFill>
                <a:schemeClr val="bg1"/>
              </a:solidFill>
              <a:cs typeface="+mn-ea"/>
              <a:sym typeface="+mn-lt"/>
            </a:endParaRPr>
          </a:p>
        </p:txBody>
      </p:sp>
      <p:pic>
        <p:nvPicPr>
          <p:cNvPr id="100" name="图片 99"/>
          <p:cNvPicPr/>
          <p:nvPr/>
        </p:nvPicPr>
        <p:blipFill>
          <a:blip r:embed="rId3"/>
          <a:stretch>
            <a:fillRect/>
          </a:stretch>
        </p:blipFill>
        <p:spPr>
          <a:xfrm>
            <a:off x="5556250" y="1308735"/>
            <a:ext cx="2573655" cy="254825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500"/>
                                        <p:tgtEl>
                                          <p:spTgt spid="3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9496" y="-1462014"/>
            <a:ext cx="8067527" cy="8067527"/>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0376"/>
            <a:ext cx="9144000" cy="1373124"/>
          </a:xfrm>
          <a:prstGeom prst="rect">
            <a:avLst/>
          </a:prstGeom>
        </p:spPr>
      </p:pic>
      <p:sp>
        <p:nvSpPr>
          <p:cNvPr id="15" name="TextBox 14"/>
          <p:cNvSpPr txBox="1"/>
          <p:nvPr/>
        </p:nvSpPr>
        <p:spPr>
          <a:xfrm>
            <a:off x="4358810" y="1867942"/>
            <a:ext cx="2805919"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defRPr/>
            </a:pPr>
            <a:r>
              <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rPr>
              <a:t>学什么</a:t>
            </a:r>
            <a:endPar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endParaRPr>
          </a:p>
          <a:p>
            <a:pPr>
              <a:defRPr/>
            </a:pPr>
            <a:r>
              <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rPr>
              <a:t>内容？</a:t>
            </a:r>
            <a:endParaRPr lang="zh-CN" altLang="en-US" sz="4800" kern="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sp>
        <p:nvSpPr>
          <p:cNvPr id="17" name="TextBox 14"/>
          <p:cNvSpPr txBox="1"/>
          <p:nvPr/>
        </p:nvSpPr>
        <p:spPr>
          <a:xfrm>
            <a:off x="2113322" y="1971584"/>
            <a:ext cx="2805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defRPr/>
            </a:pPr>
            <a:r>
              <a:rPr lang="en-US" altLang="zh-CN" sz="7200" kern="0" dirty="0">
                <a:solidFill>
                  <a:srgbClr val="C00000"/>
                </a:solidFill>
                <a:latin typeface="汉仪雅酷黑 75W" panose="020B0804020202020204" pitchFamily="34" charset="-122"/>
                <a:ea typeface="汉仪雅酷黑 75W" panose="020B0804020202020204" pitchFamily="34" charset="-122"/>
                <a:cs typeface="+mn-ea"/>
                <a:sym typeface="+mn-lt"/>
              </a:rPr>
              <a:t>02</a:t>
            </a:r>
            <a:endParaRPr lang="zh-CN" altLang="en-US" sz="7200" kern="0" dirty="0">
              <a:solidFill>
                <a:srgbClr val="C00000"/>
              </a:solidFill>
              <a:latin typeface="汉仪雅酷黑 75W" panose="020B0804020202020204" pitchFamily="34" charset="-122"/>
              <a:ea typeface="汉仪雅酷黑 75W" panose="020B0804020202020204" pitchFamily="34" charset="-122"/>
              <a:cs typeface="+mn-ea"/>
              <a:sym typeface="+mn-lt"/>
            </a:endParaRPr>
          </a:p>
        </p:txBody>
      </p:sp>
      <p:cxnSp>
        <p:nvCxnSpPr>
          <p:cNvPr id="8" name="直接连接符 7"/>
          <p:cNvCxnSpPr/>
          <p:nvPr/>
        </p:nvCxnSpPr>
        <p:spPr>
          <a:xfrm>
            <a:off x="4259484" y="1636134"/>
            <a:ext cx="0" cy="2033276"/>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ags/tag1.xml><?xml version="1.0" encoding="utf-8"?>
<p:tagLst xmlns:p="http://schemas.openxmlformats.org/presentationml/2006/main">
  <p:tag name="PA" val="v5.2.7"/>
</p:tagLst>
</file>

<file path=ppt/tags/tag10.xml><?xml version="1.0" encoding="utf-8"?>
<p:tagLst xmlns:p="http://schemas.openxmlformats.org/presentationml/2006/main">
  <p:tag name="PA" val="v5.2.4"/>
</p:tagLst>
</file>

<file path=ppt/tags/tag11.xml><?xml version="1.0" encoding="utf-8"?>
<p:tagLst xmlns:p="http://schemas.openxmlformats.org/presentationml/2006/main">
  <p:tag name="PA" val="v5.2.4"/>
</p:tagLst>
</file>

<file path=ppt/tags/tag12.xml><?xml version="1.0" encoding="utf-8"?>
<p:tagLst xmlns:p="http://schemas.openxmlformats.org/presentationml/2006/main">
  <p:tag name="PA" val="v5.2.4"/>
</p:tagLst>
</file>

<file path=ppt/tags/tag13.xml><?xml version="1.0" encoding="utf-8"?>
<p:tagLst xmlns:p="http://schemas.openxmlformats.org/presentationml/2006/main">
  <p:tag name="PA" val="v5.2.7"/>
</p:tagLst>
</file>

<file path=ppt/tags/tag14.xml><?xml version="1.0" encoding="utf-8"?>
<p:tagLst xmlns:p="http://schemas.openxmlformats.org/presentationml/2006/main">
  <p:tag name="PA" val="v5.2.7"/>
</p:tagLst>
</file>

<file path=ppt/tags/tag15.xml><?xml version="1.0" encoding="utf-8"?>
<p:tagLst xmlns:p="http://schemas.openxmlformats.org/presentationml/2006/main">
  <p:tag name="PA" val="v5.2.7"/>
</p:tagLst>
</file>

<file path=ppt/tags/tag16.xml><?xml version="1.0" encoding="utf-8"?>
<p:tagLst xmlns:p="http://schemas.openxmlformats.org/presentationml/2006/main">
  <p:tag name="PA" val="v5.2.7"/>
</p:tagLst>
</file>

<file path=ppt/tags/tag17.xml><?xml version="1.0" encoding="utf-8"?>
<p:tagLst xmlns:p="http://schemas.openxmlformats.org/presentationml/2006/main">
  <p:tag name="PA" val="v5.2.7"/>
</p:tagLst>
</file>

<file path=ppt/tags/tag18.xml><?xml version="1.0" encoding="utf-8"?>
<p:tagLst xmlns:p="http://schemas.openxmlformats.org/presentationml/2006/main">
  <p:tag name="PA" val="v5.2.7"/>
</p:tagLst>
</file>

<file path=ppt/tags/tag19.xml><?xml version="1.0" encoding="utf-8"?>
<p:tagLst xmlns:p="http://schemas.openxmlformats.org/presentationml/2006/main">
  <p:tag name="PA" val="v5.2.7"/>
</p:tagLst>
</file>

<file path=ppt/tags/tag2.xml><?xml version="1.0" encoding="utf-8"?>
<p:tagLst xmlns:p="http://schemas.openxmlformats.org/presentationml/2006/main">
  <p:tag name="PA" val="v5.2.7"/>
</p:tagLst>
</file>

<file path=ppt/tags/tag20.xml><?xml version="1.0" encoding="utf-8"?>
<p:tagLst xmlns:p="http://schemas.openxmlformats.org/presentationml/2006/main">
  <p:tag name="PA" val="v5.2.7"/>
</p:tagLst>
</file>

<file path=ppt/tags/tag21.xml><?xml version="1.0" encoding="utf-8"?>
<p:tagLst xmlns:p="http://schemas.openxmlformats.org/presentationml/2006/main">
  <p:tag name="PA" val="v5.2.7"/>
</p:tagLst>
</file>

<file path=ppt/tags/tag22.xml><?xml version="1.0" encoding="utf-8"?>
<p:tagLst xmlns:p="http://schemas.openxmlformats.org/presentationml/2006/main">
  <p:tag name="PA" val="v5.2.7"/>
</p:tagLst>
</file>

<file path=ppt/tags/tag23.xml><?xml version="1.0" encoding="utf-8"?>
<p:tagLst xmlns:p="http://schemas.openxmlformats.org/presentationml/2006/main">
  <p:tag name="PA" val="v5.2.7"/>
</p:tagLst>
</file>

<file path=ppt/tags/tag24.xml><?xml version="1.0" encoding="utf-8"?>
<p:tagLst xmlns:p="http://schemas.openxmlformats.org/presentationml/2006/main">
  <p:tag name="PA" val="v5.2.7"/>
</p:tagLst>
</file>

<file path=ppt/tags/tag3.xml><?xml version="1.0" encoding="utf-8"?>
<p:tagLst xmlns:p="http://schemas.openxmlformats.org/presentationml/2006/main">
  <p:tag name="PA" val="v5.2.7"/>
</p:tagLst>
</file>

<file path=ppt/tags/tag4.xml><?xml version="1.0" encoding="utf-8"?>
<p:tagLst xmlns:p="http://schemas.openxmlformats.org/presentationml/2006/main">
  <p:tag name="PA" val="v5.2.7"/>
</p:tagLst>
</file>

<file path=ppt/tags/tag5.xml><?xml version="1.0" encoding="utf-8"?>
<p:tagLst xmlns:p="http://schemas.openxmlformats.org/presentationml/2006/main">
  <p:tag name="PA" val="v5.2.7"/>
</p:tagLst>
</file>

<file path=ppt/tags/tag6.xml><?xml version="1.0" encoding="utf-8"?>
<p:tagLst xmlns:p="http://schemas.openxmlformats.org/presentationml/2006/main">
  <p:tag name="PA" val="v5.2.7"/>
</p:tagLst>
</file>

<file path=ppt/tags/tag7.xml><?xml version="1.0" encoding="utf-8"?>
<p:tagLst xmlns:p="http://schemas.openxmlformats.org/presentationml/2006/main">
  <p:tag name="PA" val="v5.2.4"/>
</p:tagLst>
</file>

<file path=ppt/tags/tag8.xml><?xml version="1.0" encoding="utf-8"?>
<p:tagLst xmlns:p="http://schemas.openxmlformats.org/presentationml/2006/main">
  <p:tag name="PA" val="v5.2.4"/>
</p:tagLst>
</file>

<file path=ppt/tags/tag9.xml><?xml version="1.0" encoding="utf-8"?>
<p:tagLst xmlns:p="http://schemas.openxmlformats.org/presentationml/2006/main">
  <p:tag name="PA" val="v5.2.4"/>
</p:tagLst>
</file>

<file path=ppt/theme/theme1.xml><?xml version="1.0" encoding="utf-8"?>
<a:theme xmlns:a="http://schemas.openxmlformats.org/drawingml/2006/main" name="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cpomhdn">
      <a:majorFont>
        <a:latin typeface="Adobe Arabic"/>
        <a:ea typeface="微软雅黑"/>
        <a:cs typeface=""/>
      </a:majorFont>
      <a:minorFont>
        <a:latin typeface="Adobe Arab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2652</Words>
  <Application>WPS 演示</Application>
  <PresentationFormat>全屏显示(16:9)</PresentationFormat>
  <Paragraphs>169</Paragraphs>
  <Slides>17</Slides>
  <Notes>0</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17</vt:i4>
      </vt:variant>
    </vt:vector>
  </HeadingPairs>
  <TitlesOfParts>
    <vt:vector size="31" baseType="lpstr">
      <vt:lpstr>Arial</vt:lpstr>
      <vt:lpstr>宋体</vt:lpstr>
      <vt:lpstr>Wingdings</vt:lpstr>
      <vt:lpstr>汉仪雅酷黑 75W</vt:lpstr>
      <vt:lpstr>方正粗谭黑简体</vt:lpstr>
      <vt:lpstr>黑体</vt:lpstr>
      <vt:lpstr>Calibri</vt:lpstr>
      <vt:lpstr>微软雅黑</vt:lpstr>
      <vt:lpstr>思源黑体 CN Normal</vt:lpstr>
      <vt:lpstr>思源黑体 CN Heavy</vt:lpstr>
      <vt:lpstr>Arial Unicode MS</vt:lpstr>
      <vt:lpstr>Adobe Arabic</vt:lpstr>
      <vt:lpstr>汉仪超粗宋简</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fengxishenyue</dc:creator>
  <cp:lastModifiedBy>一道杠的青春</cp:lastModifiedBy>
  <cp:revision>36</cp:revision>
  <dcterms:created xsi:type="dcterms:W3CDTF">2020-05-06T07:50:00Z</dcterms:created>
  <dcterms:modified xsi:type="dcterms:W3CDTF">2021-12-12T08:28:44Z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1EC30507751D4684BDFD95CD3C04E48C</vt:lpwstr>
  </property>
  <property fmtid="{D5CDD505-2E9C-101B-9397-08002B2CF9AE}" pid="3" name="KSOProductBuildVer">
    <vt:lpwstr>2052-11.1.0.11194</vt:lpwstr>
  </property>
</Properties>
</file>