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
  </p:notesMasterIdLst>
  <p:handoutMasterIdLst>
    <p:handoutMasterId r:id="rId33"/>
  </p:handoutMasterIdLst>
  <p:sldIdLst>
    <p:sldId id="502" r:id="rId3"/>
    <p:sldId id="529" r:id="rId5"/>
    <p:sldId id="530" r:id="rId6"/>
    <p:sldId id="504" r:id="rId7"/>
    <p:sldId id="531" r:id="rId8"/>
    <p:sldId id="532" r:id="rId9"/>
    <p:sldId id="533" r:id="rId10"/>
    <p:sldId id="534" r:id="rId11"/>
    <p:sldId id="574" r:id="rId12"/>
    <p:sldId id="537" r:id="rId13"/>
    <p:sldId id="539" r:id="rId14"/>
    <p:sldId id="549" r:id="rId15"/>
    <p:sldId id="613" r:id="rId16"/>
    <p:sldId id="614" r:id="rId17"/>
    <p:sldId id="575" r:id="rId18"/>
    <p:sldId id="584" r:id="rId19"/>
    <p:sldId id="579" r:id="rId20"/>
    <p:sldId id="580" r:id="rId21"/>
    <p:sldId id="615" r:id="rId22"/>
    <p:sldId id="616" r:id="rId23"/>
    <p:sldId id="576" r:id="rId24"/>
    <p:sldId id="585" r:id="rId25"/>
    <p:sldId id="586" r:id="rId26"/>
    <p:sldId id="577" r:id="rId27"/>
    <p:sldId id="583" r:id="rId28"/>
    <p:sldId id="617" r:id="rId29"/>
    <p:sldId id="618" r:id="rId30"/>
    <p:sldId id="619" r:id="rId31"/>
    <p:sldId id="587" r:id="rId32"/>
  </p:sldIdLst>
  <p:sldSz cx="12192000" cy="6858000"/>
  <p:notesSz cx="6858000" cy="9144000"/>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1300"/>
    <a:srgbClr val="FF9500"/>
    <a:srgbClr val="FFFAE3"/>
    <a:srgbClr val="8E1E00"/>
    <a:srgbClr val="FFF3B6"/>
    <a:srgbClr val="FEFAD3"/>
    <a:srgbClr val="FFFAF0"/>
    <a:srgbClr val="DA1A0F"/>
    <a:srgbClr val="FEF549"/>
    <a:srgbClr val="DA19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3908" autoAdjust="0"/>
  </p:normalViewPr>
  <p:slideViewPr>
    <p:cSldViewPr snapToGrid="0">
      <p:cViewPr>
        <p:scale>
          <a:sx n="75" d="100"/>
          <a:sy n="75" d="100"/>
        </p:scale>
        <p:origin x="1812" y="858"/>
      </p:cViewPr>
      <p:guideLst>
        <p:guide pos="3845"/>
        <p:guide orient="horz" pos="2145"/>
      </p:guideLst>
    </p:cSldViewPr>
  </p:slideViewPr>
  <p:notesTextViewPr>
    <p:cViewPr>
      <p:scale>
        <a:sx n="1" d="1"/>
        <a:sy n="1" d="1"/>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7" Type="http://schemas.openxmlformats.org/officeDocument/2006/relationships/tags" Target="tags/tag2.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handoutMaster" Target="handoutMasters/handoutMaster1.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AA7FDB-4D8B-4EB5-ADAA-90497682C5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7C8D2F-F443-4A9E-8BD0-6284A4D4D4D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fld>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fld>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fld>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fld>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fld>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fld>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fld>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fld>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fld>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microsoft.com/office/2007/relationships/hdphoto" Target="../media/image3.wdp"/><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microsoft.com/office/2007/relationships/hdphoto" Target="../media/image3.wdp"/><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0" name="图片 19"/>
          <p:cNvPicPr>
            <a:picLocks noChangeAspect="1"/>
          </p:cNvPicPr>
          <p:nvPr userDrawn="1"/>
        </p:nvPicPr>
        <p:blipFill rotWithShape="1">
          <a:blip r:embed="rId2">
            <a:extLst>
              <a:ext uri="{28A0092B-C50C-407E-A947-70E740481C1C}">
                <a14:useLocalDpi xmlns:a14="http://schemas.microsoft.com/office/drawing/2010/main" val="0"/>
              </a:ext>
            </a:extLst>
          </a:blip>
          <a:srcRect l="6020" t="6020"/>
          <a:stretch>
            <a:fillRect/>
          </a:stretch>
        </p:blipFill>
        <p:spPr>
          <a:xfrm>
            <a:off x="0" y="0"/>
            <a:ext cx="12192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extLst>
              <a:ext uri="{28A0092B-C50C-407E-A947-70E740481C1C}">
                <a14:useLocalDpi xmlns:a14="http://schemas.microsoft.com/office/drawing/2010/main" val="0"/>
              </a:ext>
            </a:extLst>
          </a:blip>
          <a:srcRect l="38395" t="29583" b="12787"/>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0379" t="59767" r="41251" b="7108"/>
          <a:stretch>
            <a:fillRect/>
          </a:stretch>
        </p:blipFill>
        <p:spPr>
          <a:xfrm>
            <a:off x="0" y="2685333"/>
            <a:ext cx="12192000" cy="4172667"/>
          </a:xfrm>
          <a:prstGeom prst="rect">
            <a:avLst/>
          </a:prstGeom>
        </p:spPr>
      </p:pic>
      <p:sp>
        <p:nvSpPr>
          <p:cNvPr id="6" name="矩形 5"/>
          <p:cNvSpPr/>
          <p:nvPr userDrawn="1"/>
        </p:nvSpPr>
        <p:spPr>
          <a:xfrm>
            <a:off x="0" y="0"/>
            <a:ext cx="12192000" cy="6858000"/>
          </a:xfrm>
          <a:prstGeom prst="rect">
            <a:avLst/>
          </a:prstGeom>
          <a:gradFill>
            <a:gsLst>
              <a:gs pos="100000">
                <a:srgbClr val="FFFAF0">
                  <a:alpha val="75000"/>
                </a:srgbClr>
              </a:gs>
              <a:gs pos="0">
                <a:srgbClr val="FFFAF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a:extLst>
              <a:ext uri="{28A0092B-C50C-407E-A947-70E740481C1C}">
                <a14:useLocalDpi xmlns:a14="http://schemas.microsoft.com/office/drawing/2010/main" val="0"/>
              </a:ext>
            </a:extLst>
          </a:blip>
          <a:srcRect l="38395" t="29583" b="12787"/>
          <a:stretch>
            <a:fillRect/>
          </a:stretch>
        </p:blipFill>
        <p:spPr>
          <a:xfrm>
            <a:off x="0" y="0"/>
            <a:ext cx="12192000" cy="6858000"/>
          </a:xfrm>
          <a:prstGeom prst="rect">
            <a:avLst/>
          </a:prstGeom>
        </p:spPr>
      </p:pic>
      <p:pic>
        <p:nvPicPr>
          <p:cNvPr id="15" name="图片 14"/>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0379" t="59767" r="41251" b="7108"/>
          <a:stretch>
            <a:fillRect/>
          </a:stretch>
        </p:blipFill>
        <p:spPr>
          <a:xfrm>
            <a:off x="0" y="2685333"/>
            <a:ext cx="12192000" cy="4172667"/>
          </a:xfrm>
          <a:prstGeom prst="rect">
            <a:avLst/>
          </a:prstGeom>
        </p:spPr>
      </p:pic>
      <p:sp>
        <p:nvSpPr>
          <p:cNvPr id="4" name="矩形 3"/>
          <p:cNvSpPr/>
          <p:nvPr userDrawn="1"/>
        </p:nvSpPr>
        <p:spPr>
          <a:xfrm>
            <a:off x="0" y="0"/>
            <a:ext cx="12192000" cy="6858000"/>
          </a:xfrm>
          <a:prstGeom prst="rect">
            <a:avLst/>
          </a:prstGeom>
          <a:gradFill>
            <a:gsLst>
              <a:gs pos="100000">
                <a:srgbClr val="FFFAF0">
                  <a:alpha val="75000"/>
                </a:srgbClr>
              </a:gs>
              <a:gs pos="0">
                <a:srgbClr val="FFFAF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a:grpSpLocks noChangeAspect="1"/>
          </p:cNvGrpSpPr>
          <p:nvPr userDrawn="1"/>
        </p:nvGrpSpPr>
        <p:grpSpPr>
          <a:xfrm>
            <a:off x="248400" y="299230"/>
            <a:ext cx="1616074" cy="864041"/>
            <a:chOff x="6205199" y="-1470443"/>
            <a:chExt cx="2475118" cy="1323336"/>
          </a:xfrm>
        </p:grpSpPr>
        <p:sp>
          <p:nvSpPr>
            <p:cNvPr id="10" name="Freeform 7"/>
            <p:cNvSpPr/>
            <p:nvPr/>
          </p:nvSpPr>
          <p:spPr bwMode="auto">
            <a:xfrm>
              <a:off x="6684737" y="-1470443"/>
              <a:ext cx="1995580" cy="1117732"/>
            </a:xfrm>
            <a:custGeom>
              <a:avLst/>
              <a:gdLst>
                <a:gd name="T0" fmla="*/ 649 w 16560"/>
                <a:gd name="T1" fmla="*/ 1791 h 8890"/>
                <a:gd name="T2" fmla="*/ 3583 w 16560"/>
                <a:gd name="T3" fmla="*/ 8882 h 8890"/>
                <a:gd name="T4" fmla="*/ 3686 w 16560"/>
                <a:gd name="T5" fmla="*/ 8827 h 8890"/>
                <a:gd name="T6" fmla="*/ 3825 w 16560"/>
                <a:gd name="T7" fmla="*/ 8759 h 8890"/>
                <a:gd name="T8" fmla="*/ 4016 w 16560"/>
                <a:gd name="T9" fmla="*/ 8676 h 8890"/>
                <a:gd name="T10" fmla="*/ 4254 w 16560"/>
                <a:gd name="T11" fmla="*/ 8586 h 8890"/>
                <a:gd name="T12" fmla="*/ 4538 w 16560"/>
                <a:gd name="T13" fmla="*/ 8497 h 8890"/>
                <a:gd name="T14" fmla="*/ 4867 w 16560"/>
                <a:gd name="T15" fmla="*/ 8416 h 8890"/>
                <a:gd name="T16" fmla="*/ 5234 w 16560"/>
                <a:gd name="T17" fmla="*/ 8351 h 8890"/>
                <a:gd name="T18" fmla="*/ 5639 w 16560"/>
                <a:gd name="T19" fmla="*/ 8309 h 8890"/>
                <a:gd name="T20" fmla="*/ 6079 w 16560"/>
                <a:gd name="T21" fmla="*/ 8297 h 8890"/>
                <a:gd name="T22" fmla="*/ 7176 w 16560"/>
                <a:gd name="T23" fmla="*/ 8367 h 8890"/>
                <a:gd name="T24" fmla="*/ 8664 w 16560"/>
                <a:gd name="T25" fmla="*/ 8468 h 8890"/>
                <a:gd name="T26" fmla="*/ 9716 w 16560"/>
                <a:gd name="T27" fmla="*/ 8523 h 8890"/>
                <a:gd name="T28" fmla="*/ 10717 w 16560"/>
                <a:gd name="T29" fmla="*/ 8550 h 8890"/>
                <a:gd name="T30" fmla="*/ 11676 w 16560"/>
                <a:gd name="T31" fmla="*/ 8537 h 8890"/>
                <a:gd name="T32" fmla="*/ 12596 w 16560"/>
                <a:gd name="T33" fmla="*/ 8476 h 8890"/>
                <a:gd name="T34" fmla="*/ 13484 w 16560"/>
                <a:gd name="T35" fmla="*/ 8355 h 8890"/>
                <a:gd name="T36" fmla="*/ 14346 w 16560"/>
                <a:gd name="T37" fmla="*/ 8165 h 8890"/>
                <a:gd name="T38" fmla="*/ 15188 w 16560"/>
                <a:gd name="T39" fmla="*/ 7894 h 8890"/>
                <a:gd name="T40" fmla="*/ 16015 w 16560"/>
                <a:gd name="T41" fmla="*/ 7534 h 8890"/>
                <a:gd name="T42" fmla="*/ 16544 w 16560"/>
                <a:gd name="T43" fmla="*/ 7225 h 8890"/>
                <a:gd name="T44" fmla="*/ 16436 w 16560"/>
                <a:gd name="T45" fmla="*/ 7122 h 8890"/>
                <a:gd name="T46" fmla="*/ 16299 w 16560"/>
                <a:gd name="T47" fmla="*/ 6977 h 8890"/>
                <a:gd name="T48" fmla="*/ 16129 w 16560"/>
                <a:gd name="T49" fmla="*/ 6772 h 8890"/>
                <a:gd name="T50" fmla="*/ 15941 w 16560"/>
                <a:gd name="T51" fmla="*/ 6509 h 8890"/>
                <a:gd name="T52" fmla="*/ 15744 w 16560"/>
                <a:gd name="T53" fmla="*/ 6188 h 8890"/>
                <a:gd name="T54" fmla="*/ 15553 w 16560"/>
                <a:gd name="T55" fmla="*/ 5807 h 8890"/>
                <a:gd name="T56" fmla="*/ 15379 w 16560"/>
                <a:gd name="T57" fmla="*/ 5366 h 8890"/>
                <a:gd name="T58" fmla="*/ 15236 w 16560"/>
                <a:gd name="T59" fmla="*/ 4867 h 8890"/>
                <a:gd name="T60" fmla="*/ 15137 w 16560"/>
                <a:gd name="T61" fmla="*/ 4307 h 8890"/>
                <a:gd name="T62" fmla="*/ 15090 w 16560"/>
                <a:gd name="T63" fmla="*/ 3695 h 8890"/>
                <a:gd name="T64" fmla="*/ 15069 w 16560"/>
                <a:gd name="T65" fmla="*/ 3136 h 8890"/>
                <a:gd name="T66" fmla="*/ 15060 w 16560"/>
                <a:gd name="T67" fmla="*/ 2654 h 8890"/>
                <a:gd name="T68" fmla="*/ 15061 w 16560"/>
                <a:gd name="T69" fmla="*/ 2246 h 8890"/>
                <a:gd name="T70" fmla="*/ 15071 w 16560"/>
                <a:gd name="T71" fmla="*/ 1908 h 8890"/>
                <a:gd name="T72" fmla="*/ 15085 w 16560"/>
                <a:gd name="T73" fmla="*/ 1633 h 8890"/>
                <a:gd name="T74" fmla="*/ 15104 w 16560"/>
                <a:gd name="T75" fmla="*/ 1417 h 8890"/>
                <a:gd name="T76" fmla="*/ 15122 w 16560"/>
                <a:gd name="T77" fmla="*/ 1255 h 8890"/>
                <a:gd name="T78" fmla="*/ 15145 w 16560"/>
                <a:gd name="T79" fmla="*/ 1115 h 8890"/>
                <a:gd name="T80" fmla="*/ 15161 w 16560"/>
                <a:gd name="T81" fmla="*/ 1043 h 8890"/>
                <a:gd name="T82" fmla="*/ 14715 w 16560"/>
                <a:gd name="T83" fmla="*/ 1310 h 8890"/>
                <a:gd name="T84" fmla="*/ 14093 w 16560"/>
                <a:gd name="T85" fmla="*/ 1523 h 8890"/>
                <a:gd name="T86" fmla="*/ 13332 w 16560"/>
                <a:gd name="T87" fmla="*/ 1686 h 8890"/>
                <a:gd name="T88" fmla="*/ 12471 w 16560"/>
                <a:gd name="T89" fmla="*/ 1801 h 8890"/>
                <a:gd name="T90" fmla="*/ 11550 w 16560"/>
                <a:gd name="T91" fmla="*/ 1872 h 8890"/>
                <a:gd name="T92" fmla="*/ 10606 w 16560"/>
                <a:gd name="T93" fmla="*/ 1898 h 8890"/>
                <a:gd name="T94" fmla="*/ 9677 w 16560"/>
                <a:gd name="T95" fmla="*/ 1884 h 8890"/>
                <a:gd name="T96" fmla="*/ 8805 w 16560"/>
                <a:gd name="T97" fmla="*/ 1832 h 8890"/>
                <a:gd name="T98" fmla="*/ 8026 w 16560"/>
                <a:gd name="T99" fmla="*/ 1744 h 8890"/>
                <a:gd name="T100" fmla="*/ 7380 w 16560"/>
                <a:gd name="T101" fmla="*/ 1622 h 8890"/>
                <a:gd name="T102" fmla="*/ 6827 w 16560"/>
                <a:gd name="T103" fmla="*/ 1448 h 8890"/>
                <a:gd name="T104" fmla="*/ 6196 w 16560"/>
                <a:gd name="T105" fmla="*/ 1244 h 8890"/>
                <a:gd name="T106" fmla="*/ 5583 w 16560"/>
                <a:gd name="T107" fmla="*/ 1072 h 8890"/>
                <a:gd name="T108" fmla="*/ 4984 w 16560"/>
                <a:gd name="T109" fmla="*/ 940 h 8890"/>
                <a:gd name="T110" fmla="*/ 4397 w 16560"/>
                <a:gd name="T111" fmla="*/ 852 h 8890"/>
                <a:gd name="T112" fmla="*/ 3820 w 16560"/>
                <a:gd name="T113" fmla="*/ 814 h 8890"/>
                <a:gd name="T114" fmla="*/ 3250 w 16560"/>
                <a:gd name="T115" fmla="*/ 832 h 8890"/>
                <a:gd name="T116" fmla="*/ 2685 w 16560"/>
                <a:gd name="T117" fmla="*/ 909 h 8890"/>
                <a:gd name="T118" fmla="*/ 2122 w 16560"/>
                <a:gd name="T119" fmla="*/ 1053 h 8890"/>
                <a:gd name="T120" fmla="*/ 1558 w 16560"/>
                <a:gd name="T121" fmla="*/ 1267 h 8890"/>
                <a:gd name="T122" fmla="*/ 990 w 16560"/>
                <a:gd name="T123" fmla="*/ 1559 h 8890"/>
                <a:gd name="T124" fmla="*/ 0 w 16560"/>
                <a:gd name="T125" fmla="*/ 0 h 8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560" h="8890">
                  <a:moveTo>
                    <a:pt x="0" y="0"/>
                  </a:moveTo>
                  <a:lnTo>
                    <a:pt x="167" y="1163"/>
                  </a:lnTo>
                  <a:lnTo>
                    <a:pt x="649" y="1791"/>
                  </a:lnTo>
                  <a:lnTo>
                    <a:pt x="649" y="1791"/>
                  </a:lnTo>
                  <a:lnTo>
                    <a:pt x="3571" y="8890"/>
                  </a:lnTo>
                  <a:lnTo>
                    <a:pt x="3583" y="8882"/>
                  </a:lnTo>
                  <a:lnTo>
                    <a:pt x="3623" y="8860"/>
                  </a:lnTo>
                  <a:lnTo>
                    <a:pt x="3650" y="8844"/>
                  </a:lnTo>
                  <a:lnTo>
                    <a:pt x="3686" y="8827"/>
                  </a:lnTo>
                  <a:lnTo>
                    <a:pt x="3726" y="8806"/>
                  </a:lnTo>
                  <a:lnTo>
                    <a:pt x="3773" y="8782"/>
                  </a:lnTo>
                  <a:lnTo>
                    <a:pt x="3825" y="8759"/>
                  </a:lnTo>
                  <a:lnTo>
                    <a:pt x="3883" y="8732"/>
                  </a:lnTo>
                  <a:lnTo>
                    <a:pt x="3946" y="8704"/>
                  </a:lnTo>
                  <a:lnTo>
                    <a:pt x="4016" y="8676"/>
                  </a:lnTo>
                  <a:lnTo>
                    <a:pt x="4090" y="8646"/>
                  </a:lnTo>
                  <a:lnTo>
                    <a:pt x="4169" y="8616"/>
                  </a:lnTo>
                  <a:lnTo>
                    <a:pt x="4254" y="8586"/>
                  </a:lnTo>
                  <a:lnTo>
                    <a:pt x="4344" y="8556"/>
                  </a:lnTo>
                  <a:lnTo>
                    <a:pt x="4439" y="8526"/>
                  </a:lnTo>
                  <a:lnTo>
                    <a:pt x="4538" y="8497"/>
                  </a:lnTo>
                  <a:lnTo>
                    <a:pt x="4643" y="8469"/>
                  </a:lnTo>
                  <a:lnTo>
                    <a:pt x="4753" y="8442"/>
                  </a:lnTo>
                  <a:lnTo>
                    <a:pt x="4867" y="8416"/>
                  </a:lnTo>
                  <a:lnTo>
                    <a:pt x="4985" y="8392"/>
                  </a:lnTo>
                  <a:lnTo>
                    <a:pt x="5107" y="8371"/>
                  </a:lnTo>
                  <a:lnTo>
                    <a:pt x="5234" y="8351"/>
                  </a:lnTo>
                  <a:lnTo>
                    <a:pt x="5364" y="8334"/>
                  </a:lnTo>
                  <a:lnTo>
                    <a:pt x="5500" y="8320"/>
                  </a:lnTo>
                  <a:lnTo>
                    <a:pt x="5639" y="8309"/>
                  </a:lnTo>
                  <a:lnTo>
                    <a:pt x="5782" y="8301"/>
                  </a:lnTo>
                  <a:lnTo>
                    <a:pt x="5928" y="8297"/>
                  </a:lnTo>
                  <a:lnTo>
                    <a:pt x="6079" y="8297"/>
                  </a:lnTo>
                  <a:lnTo>
                    <a:pt x="6232" y="8301"/>
                  </a:lnTo>
                  <a:lnTo>
                    <a:pt x="6389" y="8311"/>
                  </a:lnTo>
                  <a:lnTo>
                    <a:pt x="7176" y="8367"/>
                  </a:lnTo>
                  <a:lnTo>
                    <a:pt x="7933" y="8419"/>
                  </a:lnTo>
                  <a:lnTo>
                    <a:pt x="8302" y="8444"/>
                  </a:lnTo>
                  <a:lnTo>
                    <a:pt x="8664" y="8468"/>
                  </a:lnTo>
                  <a:lnTo>
                    <a:pt x="9021" y="8489"/>
                  </a:lnTo>
                  <a:lnTo>
                    <a:pt x="9371" y="8507"/>
                  </a:lnTo>
                  <a:lnTo>
                    <a:pt x="9716" y="8523"/>
                  </a:lnTo>
                  <a:lnTo>
                    <a:pt x="10055" y="8536"/>
                  </a:lnTo>
                  <a:lnTo>
                    <a:pt x="10389" y="8544"/>
                  </a:lnTo>
                  <a:lnTo>
                    <a:pt x="10717" y="8550"/>
                  </a:lnTo>
                  <a:lnTo>
                    <a:pt x="11041" y="8551"/>
                  </a:lnTo>
                  <a:lnTo>
                    <a:pt x="11361" y="8547"/>
                  </a:lnTo>
                  <a:lnTo>
                    <a:pt x="11676" y="8537"/>
                  </a:lnTo>
                  <a:lnTo>
                    <a:pt x="11986" y="8523"/>
                  </a:lnTo>
                  <a:lnTo>
                    <a:pt x="12293" y="8503"/>
                  </a:lnTo>
                  <a:lnTo>
                    <a:pt x="12596" y="8476"/>
                  </a:lnTo>
                  <a:lnTo>
                    <a:pt x="12895" y="8443"/>
                  </a:lnTo>
                  <a:lnTo>
                    <a:pt x="13191" y="8403"/>
                  </a:lnTo>
                  <a:lnTo>
                    <a:pt x="13484" y="8355"/>
                  </a:lnTo>
                  <a:lnTo>
                    <a:pt x="13774" y="8300"/>
                  </a:lnTo>
                  <a:lnTo>
                    <a:pt x="14062" y="8236"/>
                  </a:lnTo>
                  <a:lnTo>
                    <a:pt x="14346" y="8165"/>
                  </a:lnTo>
                  <a:lnTo>
                    <a:pt x="14629" y="8084"/>
                  </a:lnTo>
                  <a:lnTo>
                    <a:pt x="14909" y="7994"/>
                  </a:lnTo>
                  <a:lnTo>
                    <a:pt x="15188" y="7894"/>
                  </a:lnTo>
                  <a:lnTo>
                    <a:pt x="15464" y="7785"/>
                  </a:lnTo>
                  <a:lnTo>
                    <a:pt x="15739" y="7665"/>
                  </a:lnTo>
                  <a:lnTo>
                    <a:pt x="16015" y="7534"/>
                  </a:lnTo>
                  <a:lnTo>
                    <a:pt x="16288" y="7392"/>
                  </a:lnTo>
                  <a:lnTo>
                    <a:pt x="16560" y="7239"/>
                  </a:lnTo>
                  <a:lnTo>
                    <a:pt x="16544" y="7225"/>
                  </a:lnTo>
                  <a:lnTo>
                    <a:pt x="16502" y="7187"/>
                  </a:lnTo>
                  <a:lnTo>
                    <a:pt x="16472" y="7158"/>
                  </a:lnTo>
                  <a:lnTo>
                    <a:pt x="16436" y="7122"/>
                  </a:lnTo>
                  <a:lnTo>
                    <a:pt x="16394" y="7081"/>
                  </a:lnTo>
                  <a:lnTo>
                    <a:pt x="16349" y="7032"/>
                  </a:lnTo>
                  <a:lnTo>
                    <a:pt x="16299" y="6977"/>
                  </a:lnTo>
                  <a:lnTo>
                    <a:pt x="16245" y="6915"/>
                  </a:lnTo>
                  <a:lnTo>
                    <a:pt x="16189" y="6847"/>
                  </a:lnTo>
                  <a:lnTo>
                    <a:pt x="16129" y="6772"/>
                  </a:lnTo>
                  <a:lnTo>
                    <a:pt x="16068" y="6692"/>
                  </a:lnTo>
                  <a:lnTo>
                    <a:pt x="16005" y="6604"/>
                  </a:lnTo>
                  <a:lnTo>
                    <a:pt x="15941" y="6509"/>
                  </a:lnTo>
                  <a:lnTo>
                    <a:pt x="15875" y="6409"/>
                  </a:lnTo>
                  <a:lnTo>
                    <a:pt x="15810" y="6302"/>
                  </a:lnTo>
                  <a:lnTo>
                    <a:pt x="15744" y="6188"/>
                  </a:lnTo>
                  <a:lnTo>
                    <a:pt x="15679" y="6068"/>
                  </a:lnTo>
                  <a:lnTo>
                    <a:pt x="15615" y="5940"/>
                  </a:lnTo>
                  <a:lnTo>
                    <a:pt x="15553" y="5807"/>
                  </a:lnTo>
                  <a:lnTo>
                    <a:pt x="15492" y="5667"/>
                  </a:lnTo>
                  <a:lnTo>
                    <a:pt x="15434" y="5520"/>
                  </a:lnTo>
                  <a:lnTo>
                    <a:pt x="15379" y="5366"/>
                  </a:lnTo>
                  <a:lnTo>
                    <a:pt x="15327" y="5207"/>
                  </a:lnTo>
                  <a:lnTo>
                    <a:pt x="15280" y="5040"/>
                  </a:lnTo>
                  <a:lnTo>
                    <a:pt x="15236" y="4867"/>
                  </a:lnTo>
                  <a:lnTo>
                    <a:pt x="15198" y="4687"/>
                  </a:lnTo>
                  <a:lnTo>
                    <a:pt x="15164" y="4500"/>
                  </a:lnTo>
                  <a:lnTo>
                    <a:pt x="15137" y="4307"/>
                  </a:lnTo>
                  <a:lnTo>
                    <a:pt x="15115" y="4107"/>
                  </a:lnTo>
                  <a:lnTo>
                    <a:pt x="15101" y="3901"/>
                  </a:lnTo>
                  <a:lnTo>
                    <a:pt x="15090" y="3695"/>
                  </a:lnTo>
                  <a:lnTo>
                    <a:pt x="15081" y="3500"/>
                  </a:lnTo>
                  <a:lnTo>
                    <a:pt x="15075" y="3314"/>
                  </a:lnTo>
                  <a:lnTo>
                    <a:pt x="15069" y="3136"/>
                  </a:lnTo>
                  <a:lnTo>
                    <a:pt x="15064" y="2966"/>
                  </a:lnTo>
                  <a:lnTo>
                    <a:pt x="15061" y="2806"/>
                  </a:lnTo>
                  <a:lnTo>
                    <a:pt x="15060" y="2654"/>
                  </a:lnTo>
                  <a:lnTo>
                    <a:pt x="15059" y="2510"/>
                  </a:lnTo>
                  <a:lnTo>
                    <a:pt x="15060" y="2374"/>
                  </a:lnTo>
                  <a:lnTo>
                    <a:pt x="15061" y="2246"/>
                  </a:lnTo>
                  <a:lnTo>
                    <a:pt x="15063" y="2126"/>
                  </a:lnTo>
                  <a:lnTo>
                    <a:pt x="15066" y="2013"/>
                  </a:lnTo>
                  <a:lnTo>
                    <a:pt x="15071" y="1908"/>
                  </a:lnTo>
                  <a:lnTo>
                    <a:pt x="15075" y="1809"/>
                  </a:lnTo>
                  <a:lnTo>
                    <a:pt x="15080" y="1717"/>
                  </a:lnTo>
                  <a:lnTo>
                    <a:pt x="15085" y="1633"/>
                  </a:lnTo>
                  <a:lnTo>
                    <a:pt x="15091" y="1554"/>
                  </a:lnTo>
                  <a:lnTo>
                    <a:pt x="15098" y="1483"/>
                  </a:lnTo>
                  <a:lnTo>
                    <a:pt x="15104" y="1417"/>
                  </a:lnTo>
                  <a:lnTo>
                    <a:pt x="15110" y="1357"/>
                  </a:lnTo>
                  <a:lnTo>
                    <a:pt x="15116" y="1304"/>
                  </a:lnTo>
                  <a:lnTo>
                    <a:pt x="15122" y="1255"/>
                  </a:lnTo>
                  <a:lnTo>
                    <a:pt x="15129" y="1213"/>
                  </a:lnTo>
                  <a:lnTo>
                    <a:pt x="15134" y="1175"/>
                  </a:lnTo>
                  <a:lnTo>
                    <a:pt x="15145" y="1115"/>
                  </a:lnTo>
                  <a:lnTo>
                    <a:pt x="15153" y="1074"/>
                  </a:lnTo>
                  <a:lnTo>
                    <a:pt x="15159" y="1051"/>
                  </a:lnTo>
                  <a:lnTo>
                    <a:pt x="15161" y="1043"/>
                  </a:lnTo>
                  <a:lnTo>
                    <a:pt x="15034" y="1138"/>
                  </a:lnTo>
                  <a:lnTo>
                    <a:pt x="14885" y="1227"/>
                  </a:lnTo>
                  <a:lnTo>
                    <a:pt x="14715" y="1310"/>
                  </a:lnTo>
                  <a:lnTo>
                    <a:pt x="14525" y="1386"/>
                  </a:lnTo>
                  <a:lnTo>
                    <a:pt x="14317" y="1458"/>
                  </a:lnTo>
                  <a:lnTo>
                    <a:pt x="14093" y="1523"/>
                  </a:lnTo>
                  <a:lnTo>
                    <a:pt x="13852" y="1583"/>
                  </a:lnTo>
                  <a:lnTo>
                    <a:pt x="13598" y="1638"/>
                  </a:lnTo>
                  <a:lnTo>
                    <a:pt x="13332" y="1686"/>
                  </a:lnTo>
                  <a:lnTo>
                    <a:pt x="13053" y="1730"/>
                  </a:lnTo>
                  <a:lnTo>
                    <a:pt x="12767" y="1768"/>
                  </a:lnTo>
                  <a:lnTo>
                    <a:pt x="12471" y="1801"/>
                  </a:lnTo>
                  <a:lnTo>
                    <a:pt x="12168" y="1830"/>
                  </a:lnTo>
                  <a:lnTo>
                    <a:pt x="11861" y="1853"/>
                  </a:lnTo>
                  <a:lnTo>
                    <a:pt x="11550" y="1872"/>
                  </a:lnTo>
                  <a:lnTo>
                    <a:pt x="11235" y="1885"/>
                  </a:lnTo>
                  <a:lnTo>
                    <a:pt x="10920" y="1894"/>
                  </a:lnTo>
                  <a:lnTo>
                    <a:pt x="10606" y="1898"/>
                  </a:lnTo>
                  <a:lnTo>
                    <a:pt x="10292" y="1898"/>
                  </a:lnTo>
                  <a:lnTo>
                    <a:pt x="9983" y="1893"/>
                  </a:lnTo>
                  <a:lnTo>
                    <a:pt x="9677" y="1884"/>
                  </a:lnTo>
                  <a:lnTo>
                    <a:pt x="9379" y="1872"/>
                  </a:lnTo>
                  <a:lnTo>
                    <a:pt x="9087" y="1854"/>
                  </a:lnTo>
                  <a:lnTo>
                    <a:pt x="8805" y="1832"/>
                  </a:lnTo>
                  <a:lnTo>
                    <a:pt x="8534" y="1806"/>
                  </a:lnTo>
                  <a:lnTo>
                    <a:pt x="8273" y="1777"/>
                  </a:lnTo>
                  <a:lnTo>
                    <a:pt x="8026" y="1744"/>
                  </a:lnTo>
                  <a:lnTo>
                    <a:pt x="7794" y="1707"/>
                  </a:lnTo>
                  <a:lnTo>
                    <a:pt x="7578" y="1667"/>
                  </a:lnTo>
                  <a:lnTo>
                    <a:pt x="7380" y="1622"/>
                  </a:lnTo>
                  <a:lnTo>
                    <a:pt x="7199" y="1575"/>
                  </a:lnTo>
                  <a:lnTo>
                    <a:pt x="7041" y="1524"/>
                  </a:lnTo>
                  <a:lnTo>
                    <a:pt x="6827" y="1448"/>
                  </a:lnTo>
                  <a:lnTo>
                    <a:pt x="6614" y="1377"/>
                  </a:lnTo>
                  <a:lnTo>
                    <a:pt x="6404" y="1309"/>
                  </a:lnTo>
                  <a:lnTo>
                    <a:pt x="6196" y="1244"/>
                  </a:lnTo>
                  <a:lnTo>
                    <a:pt x="5990" y="1183"/>
                  </a:lnTo>
                  <a:lnTo>
                    <a:pt x="5785" y="1125"/>
                  </a:lnTo>
                  <a:lnTo>
                    <a:pt x="5583" y="1072"/>
                  </a:lnTo>
                  <a:lnTo>
                    <a:pt x="5381" y="1023"/>
                  </a:lnTo>
                  <a:lnTo>
                    <a:pt x="5181" y="980"/>
                  </a:lnTo>
                  <a:lnTo>
                    <a:pt x="4984" y="940"/>
                  </a:lnTo>
                  <a:lnTo>
                    <a:pt x="4787" y="905"/>
                  </a:lnTo>
                  <a:lnTo>
                    <a:pt x="4591" y="876"/>
                  </a:lnTo>
                  <a:lnTo>
                    <a:pt x="4397" y="852"/>
                  </a:lnTo>
                  <a:lnTo>
                    <a:pt x="4203" y="834"/>
                  </a:lnTo>
                  <a:lnTo>
                    <a:pt x="4012" y="821"/>
                  </a:lnTo>
                  <a:lnTo>
                    <a:pt x="3820" y="814"/>
                  </a:lnTo>
                  <a:lnTo>
                    <a:pt x="3629" y="814"/>
                  </a:lnTo>
                  <a:lnTo>
                    <a:pt x="3439" y="819"/>
                  </a:lnTo>
                  <a:lnTo>
                    <a:pt x="3250" y="832"/>
                  </a:lnTo>
                  <a:lnTo>
                    <a:pt x="3062" y="850"/>
                  </a:lnTo>
                  <a:lnTo>
                    <a:pt x="2873" y="876"/>
                  </a:lnTo>
                  <a:lnTo>
                    <a:pt x="2685" y="909"/>
                  </a:lnTo>
                  <a:lnTo>
                    <a:pt x="2496" y="950"/>
                  </a:lnTo>
                  <a:lnTo>
                    <a:pt x="2309" y="997"/>
                  </a:lnTo>
                  <a:lnTo>
                    <a:pt x="2122" y="1053"/>
                  </a:lnTo>
                  <a:lnTo>
                    <a:pt x="1933" y="1116"/>
                  </a:lnTo>
                  <a:lnTo>
                    <a:pt x="1746" y="1188"/>
                  </a:lnTo>
                  <a:lnTo>
                    <a:pt x="1558" y="1267"/>
                  </a:lnTo>
                  <a:lnTo>
                    <a:pt x="1369" y="1356"/>
                  </a:lnTo>
                  <a:lnTo>
                    <a:pt x="1180" y="1453"/>
                  </a:lnTo>
                  <a:lnTo>
                    <a:pt x="990" y="1559"/>
                  </a:lnTo>
                  <a:lnTo>
                    <a:pt x="801" y="1674"/>
                  </a:lnTo>
                  <a:lnTo>
                    <a:pt x="702" y="875"/>
                  </a:lnTo>
                  <a:lnTo>
                    <a:pt x="0" y="0"/>
                  </a:lnTo>
                  <a:close/>
                </a:path>
              </a:pathLst>
            </a:custGeom>
            <a:solidFill>
              <a:srgbClr val="FF0000">
                <a:alpha val="25000"/>
              </a:srgbClr>
            </a:solidFill>
            <a:ln>
              <a:noFill/>
            </a:ln>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11" name="Freeform 7"/>
            <p:cNvSpPr/>
            <p:nvPr/>
          </p:nvSpPr>
          <p:spPr bwMode="auto">
            <a:xfrm>
              <a:off x="6205199" y="-1343505"/>
              <a:ext cx="2232248" cy="1196398"/>
            </a:xfrm>
            <a:custGeom>
              <a:avLst/>
              <a:gdLst>
                <a:gd name="T0" fmla="*/ 649 w 16560"/>
                <a:gd name="T1" fmla="*/ 1791 h 8890"/>
                <a:gd name="T2" fmla="*/ 3583 w 16560"/>
                <a:gd name="T3" fmla="*/ 8882 h 8890"/>
                <a:gd name="T4" fmla="*/ 3686 w 16560"/>
                <a:gd name="T5" fmla="*/ 8827 h 8890"/>
                <a:gd name="T6" fmla="*/ 3825 w 16560"/>
                <a:gd name="T7" fmla="*/ 8759 h 8890"/>
                <a:gd name="T8" fmla="*/ 4016 w 16560"/>
                <a:gd name="T9" fmla="*/ 8676 h 8890"/>
                <a:gd name="T10" fmla="*/ 4254 w 16560"/>
                <a:gd name="T11" fmla="*/ 8586 h 8890"/>
                <a:gd name="T12" fmla="*/ 4538 w 16560"/>
                <a:gd name="T13" fmla="*/ 8497 h 8890"/>
                <a:gd name="T14" fmla="*/ 4867 w 16560"/>
                <a:gd name="T15" fmla="*/ 8416 h 8890"/>
                <a:gd name="T16" fmla="*/ 5234 w 16560"/>
                <a:gd name="T17" fmla="*/ 8351 h 8890"/>
                <a:gd name="T18" fmla="*/ 5639 w 16560"/>
                <a:gd name="T19" fmla="*/ 8309 h 8890"/>
                <a:gd name="T20" fmla="*/ 6079 w 16560"/>
                <a:gd name="T21" fmla="*/ 8297 h 8890"/>
                <a:gd name="T22" fmla="*/ 7176 w 16560"/>
                <a:gd name="T23" fmla="*/ 8367 h 8890"/>
                <a:gd name="T24" fmla="*/ 8664 w 16560"/>
                <a:gd name="T25" fmla="*/ 8468 h 8890"/>
                <a:gd name="T26" fmla="*/ 9716 w 16560"/>
                <a:gd name="T27" fmla="*/ 8523 h 8890"/>
                <a:gd name="T28" fmla="*/ 10717 w 16560"/>
                <a:gd name="T29" fmla="*/ 8550 h 8890"/>
                <a:gd name="T30" fmla="*/ 11676 w 16560"/>
                <a:gd name="T31" fmla="*/ 8537 h 8890"/>
                <a:gd name="T32" fmla="*/ 12596 w 16560"/>
                <a:gd name="T33" fmla="*/ 8476 h 8890"/>
                <a:gd name="T34" fmla="*/ 13484 w 16560"/>
                <a:gd name="T35" fmla="*/ 8355 h 8890"/>
                <a:gd name="T36" fmla="*/ 14346 w 16560"/>
                <a:gd name="T37" fmla="*/ 8165 h 8890"/>
                <a:gd name="T38" fmla="*/ 15188 w 16560"/>
                <a:gd name="T39" fmla="*/ 7894 h 8890"/>
                <a:gd name="T40" fmla="*/ 16015 w 16560"/>
                <a:gd name="T41" fmla="*/ 7534 h 8890"/>
                <a:gd name="T42" fmla="*/ 16544 w 16560"/>
                <a:gd name="T43" fmla="*/ 7225 h 8890"/>
                <a:gd name="T44" fmla="*/ 16436 w 16560"/>
                <a:gd name="T45" fmla="*/ 7122 h 8890"/>
                <a:gd name="T46" fmla="*/ 16299 w 16560"/>
                <a:gd name="T47" fmla="*/ 6977 h 8890"/>
                <a:gd name="T48" fmla="*/ 16129 w 16560"/>
                <a:gd name="T49" fmla="*/ 6772 h 8890"/>
                <a:gd name="T50" fmla="*/ 15941 w 16560"/>
                <a:gd name="T51" fmla="*/ 6509 h 8890"/>
                <a:gd name="T52" fmla="*/ 15744 w 16560"/>
                <a:gd name="T53" fmla="*/ 6188 h 8890"/>
                <a:gd name="T54" fmla="*/ 15553 w 16560"/>
                <a:gd name="T55" fmla="*/ 5807 h 8890"/>
                <a:gd name="T56" fmla="*/ 15379 w 16560"/>
                <a:gd name="T57" fmla="*/ 5366 h 8890"/>
                <a:gd name="T58" fmla="*/ 15236 w 16560"/>
                <a:gd name="T59" fmla="*/ 4867 h 8890"/>
                <a:gd name="T60" fmla="*/ 15137 w 16560"/>
                <a:gd name="T61" fmla="*/ 4307 h 8890"/>
                <a:gd name="T62" fmla="*/ 15090 w 16560"/>
                <a:gd name="T63" fmla="*/ 3695 h 8890"/>
                <a:gd name="T64" fmla="*/ 15069 w 16560"/>
                <a:gd name="T65" fmla="*/ 3136 h 8890"/>
                <a:gd name="T66" fmla="*/ 15060 w 16560"/>
                <a:gd name="T67" fmla="*/ 2654 h 8890"/>
                <a:gd name="T68" fmla="*/ 15061 w 16560"/>
                <a:gd name="T69" fmla="*/ 2246 h 8890"/>
                <a:gd name="T70" fmla="*/ 15071 w 16560"/>
                <a:gd name="T71" fmla="*/ 1908 h 8890"/>
                <a:gd name="T72" fmla="*/ 15085 w 16560"/>
                <a:gd name="T73" fmla="*/ 1633 h 8890"/>
                <a:gd name="T74" fmla="*/ 15104 w 16560"/>
                <a:gd name="T75" fmla="*/ 1417 h 8890"/>
                <a:gd name="T76" fmla="*/ 15122 w 16560"/>
                <a:gd name="T77" fmla="*/ 1255 h 8890"/>
                <a:gd name="T78" fmla="*/ 15145 w 16560"/>
                <a:gd name="T79" fmla="*/ 1115 h 8890"/>
                <a:gd name="T80" fmla="*/ 15161 w 16560"/>
                <a:gd name="T81" fmla="*/ 1043 h 8890"/>
                <a:gd name="T82" fmla="*/ 14715 w 16560"/>
                <a:gd name="T83" fmla="*/ 1310 h 8890"/>
                <a:gd name="T84" fmla="*/ 14093 w 16560"/>
                <a:gd name="T85" fmla="*/ 1523 h 8890"/>
                <a:gd name="T86" fmla="*/ 13332 w 16560"/>
                <a:gd name="T87" fmla="*/ 1686 h 8890"/>
                <a:gd name="T88" fmla="*/ 12471 w 16560"/>
                <a:gd name="T89" fmla="*/ 1801 h 8890"/>
                <a:gd name="T90" fmla="*/ 11550 w 16560"/>
                <a:gd name="T91" fmla="*/ 1872 h 8890"/>
                <a:gd name="T92" fmla="*/ 10606 w 16560"/>
                <a:gd name="T93" fmla="*/ 1898 h 8890"/>
                <a:gd name="T94" fmla="*/ 9677 w 16560"/>
                <a:gd name="T95" fmla="*/ 1884 h 8890"/>
                <a:gd name="T96" fmla="*/ 8805 w 16560"/>
                <a:gd name="T97" fmla="*/ 1832 h 8890"/>
                <a:gd name="T98" fmla="*/ 8026 w 16560"/>
                <a:gd name="T99" fmla="*/ 1744 h 8890"/>
                <a:gd name="T100" fmla="*/ 7380 w 16560"/>
                <a:gd name="T101" fmla="*/ 1622 h 8890"/>
                <a:gd name="T102" fmla="*/ 6827 w 16560"/>
                <a:gd name="T103" fmla="*/ 1448 h 8890"/>
                <a:gd name="T104" fmla="*/ 6196 w 16560"/>
                <a:gd name="T105" fmla="*/ 1244 h 8890"/>
                <a:gd name="T106" fmla="*/ 5583 w 16560"/>
                <a:gd name="T107" fmla="*/ 1072 h 8890"/>
                <a:gd name="T108" fmla="*/ 4984 w 16560"/>
                <a:gd name="T109" fmla="*/ 940 h 8890"/>
                <a:gd name="T110" fmla="*/ 4397 w 16560"/>
                <a:gd name="T111" fmla="*/ 852 h 8890"/>
                <a:gd name="T112" fmla="*/ 3820 w 16560"/>
                <a:gd name="T113" fmla="*/ 814 h 8890"/>
                <a:gd name="T114" fmla="*/ 3250 w 16560"/>
                <a:gd name="T115" fmla="*/ 832 h 8890"/>
                <a:gd name="T116" fmla="*/ 2685 w 16560"/>
                <a:gd name="T117" fmla="*/ 909 h 8890"/>
                <a:gd name="T118" fmla="*/ 2122 w 16560"/>
                <a:gd name="T119" fmla="*/ 1053 h 8890"/>
                <a:gd name="T120" fmla="*/ 1558 w 16560"/>
                <a:gd name="T121" fmla="*/ 1267 h 8890"/>
                <a:gd name="T122" fmla="*/ 990 w 16560"/>
                <a:gd name="T123" fmla="*/ 1559 h 8890"/>
                <a:gd name="T124" fmla="*/ 0 w 16560"/>
                <a:gd name="T125" fmla="*/ 0 h 8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560" h="8890">
                  <a:moveTo>
                    <a:pt x="0" y="0"/>
                  </a:moveTo>
                  <a:lnTo>
                    <a:pt x="167" y="1163"/>
                  </a:lnTo>
                  <a:lnTo>
                    <a:pt x="649" y="1791"/>
                  </a:lnTo>
                  <a:lnTo>
                    <a:pt x="649" y="1791"/>
                  </a:lnTo>
                  <a:lnTo>
                    <a:pt x="3571" y="8890"/>
                  </a:lnTo>
                  <a:lnTo>
                    <a:pt x="3583" y="8882"/>
                  </a:lnTo>
                  <a:lnTo>
                    <a:pt x="3623" y="8860"/>
                  </a:lnTo>
                  <a:lnTo>
                    <a:pt x="3650" y="8844"/>
                  </a:lnTo>
                  <a:lnTo>
                    <a:pt x="3686" y="8827"/>
                  </a:lnTo>
                  <a:lnTo>
                    <a:pt x="3726" y="8806"/>
                  </a:lnTo>
                  <a:lnTo>
                    <a:pt x="3773" y="8782"/>
                  </a:lnTo>
                  <a:lnTo>
                    <a:pt x="3825" y="8759"/>
                  </a:lnTo>
                  <a:lnTo>
                    <a:pt x="3883" y="8732"/>
                  </a:lnTo>
                  <a:lnTo>
                    <a:pt x="3946" y="8704"/>
                  </a:lnTo>
                  <a:lnTo>
                    <a:pt x="4016" y="8676"/>
                  </a:lnTo>
                  <a:lnTo>
                    <a:pt x="4090" y="8646"/>
                  </a:lnTo>
                  <a:lnTo>
                    <a:pt x="4169" y="8616"/>
                  </a:lnTo>
                  <a:lnTo>
                    <a:pt x="4254" y="8586"/>
                  </a:lnTo>
                  <a:lnTo>
                    <a:pt x="4344" y="8556"/>
                  </a:lnTo>
                  <a:lnTo>
                    <a:pt x="4439" y="8526"/>
                  </a:lnTo>
                  <a:lnTo>
                    <a:pt x="4538" y="8497"/>
                  </a:lnTo>
                  <a:lnTo>
                    <a:pt x="4643" y="8469"/>
                  </a:lnTo>
                  <a:lnTo>
                    <a:pt x="4753" y="8442"/>
                  </a:lnTo>
                  <a:lnTo>
                    <a:pt x="4867" y="8416"/>
                  </a:lnTo>
                  <a:lnTo>
                    <a:pt x="4985" y="8392"/>
                  </a:lnTo>
                  <a:lnTo>
                    <a:pt x="5107" y="8371"/>
                  </a:lnTo>
                  <a:lnTo>
                    <a:pt x="5234" y="8351"/>
                  </a:lnTo>
                  <a:lnTo>
                    <a:pt x="5364" y="8334"/>
                  </a:lnTo>
                  <a:lnTo>
                    <a:pt x="5500" y="8320"/>
                  </a:lnTo>
                  <a:lnTo>
                    <a:pt x="5639" y="8309"/>
                  </a:lnTo>
                  <a:lnTo>
                    <a:pt x="5782" y="8301"/>
                  </a:lnTo>
                  <a:lnTo>
                    <a:pt x="5928" y="8297"/>
                  </a:lnTo>
                  <a:lnTo>
                    <a:pt x="6079" y="8297"/>
                  </a:lnTo>
                  <a:lnTo>
                    <a:pt x="6232" y="8301"/>
                  </a:lnTo>
                  <a:lnTo>
                    <a:pt x="6389" y="8311"/>
                  </a:lnTo>
                  <a:lnTo>
                    <a:pt x="7176" y="8367"/>
                  </a:lnTo>
                  <a:lnTo>
                    <a:pt x="7933" y="8419"/>
                  </a:lnTo>
                  <a:lnTo>
                    <a:pt x="8302" y="8444"/>
                  </a:lnTo>
                  <a:lnTo>
                    <a:pt x="8664" y="8468"/>
                  </a:lnTo>
                  <a:lnTo>
                    <a:pt x="9021" y="8489"/>
                  </a:lnTo>
                  <a:lnTo>
                    <a:pt x="9371" y="8507"/>
                  </a:lnTo>
                  <a:lnTo>
                    <a:pt x="9716" y="8523"/>
                  </a:lnTo>
                  <a:lnTo>
                    <a:pt x="10055" y="8536"/>
                  </a:lnTo>
                  <a:lnTo>
                    <a:pt x="10389" y="8544"/>
                  </a:lnTo>
                  <a:lnTo>
                    <a:pt x="10717" y="8550"/>
                  </a:lnTo>
                  <a:lnTo>
                    <a:pt x="11041" y="8551"/>
                  </a:lnTo>
                  <a:lnTo>
                    <a:pt x="11361" y="8547"/>
                  </a:lnTo>
                  <a:lnTo>
                    <a:pt x="11676" y="8537"/>
                  </a:lnTo>
                  <a:lnTo>
                    <a:pt x="11986" y="8523"/>
                  </a:lnTo>
                  <a:lnTo>
                    <a:pt x="12293" y="8503"/>
                  </a:lnTo>
                  <a:lnTo>
                    <a:pt x="12596" y="8476"/>
                  </a:lnTo>
                  <a:lnTo>
                    <a:pt x="12895" y="8443"/>
                  </a:lnTo>
                  <a:lnTo>
                    <a:pt x="13191" y="8403"/>
                  </a:lnTo>
                  <a:lnTo>
                    <a:pt x="13484" y="8355"/>
                  </a:lnTo>
                  <a:lnTo>
                    <a:pt x="13774" y="8300"/>
                  </a:lnTo>
                  <a:lnTo>
                    <a:pt x="14062" y="8236"/>
                  </a:lnTo>
                  <a:lnTo>
                    <a:pt x="14346" y="8165"/>
                  </a:lnTo>
                  <a:lnTo>
                    <a:pt x="14629" y="8084"/>
                  </a:lnTo>
                  <a:lnTo>
                    <a:pt x="14909" y="7994"/>
                  </a:lnTo>
                  <a:lnTo>
                    <a:pt x="15188" y="7894"/>
                  </a:lnTo>
                  <a:lnTo>
                    <a:pt x="15464" y="7785"/>
                  </a:lnTo>
                  <a:lnTo>
                    <a:pt x="15739" y="7665"/>
                  </a:lnTo>
                  <a:lnTo>
                    <a:pt x="16015" y="7534"/>
                  </a:lnTo>
                  <a:lnTo>
                    <a:pt x="16288" y="7392"/>
                  </a:lnTo>
                  <a:lnTo>
                    <a:pt x="16560" y="7239"/>
                  </a:lnTo>
                  <a:lnTo>
                    <a:pt x="16544" y="7225"/>
                  </a:lnTo>
                  <a:lnTo>
                    <a:pt x="16502" y="7187"/>
                  </a:lnTo>
                  <a:lnTo>
                    <a:pt x="16472" y="7158"/>
                  </a:lnTo>
                  <a:lnTo>
                    <a:pt x="16436" y="7122"/>
                  </a:lnTo>
                  <a:lnTo>
                    <a:pt x="16394" y="7081"/>
                  </a:lnTo>
                  <a:lnTo>
                    <a:pt x="16349" y="7032"/>
                  </a:lnTo>
                  <a:lnTo>
                    <a:pt x="16299" y="6977"/>
                  </a:lnTo>
                  <a:lnTo>
                    <a:pt x="16245" y="6915"/>
                  </a:lnTo>
                  <a:lnTo>
                    <a:pt x="16189" y="6847"/>
                  </a:lnTo>
                  <a:lnTo>
                    <a:pt x="16129" y="6772"/>
                  </a:lnTo>
                  <a:lnTo>
                    <a:pt x="16068" y="6692"/>
                  </a:lnTo>
                  <a:lnTo>
                    <a:pt x="16005" y="6604"/>
                  </a:lnTo>
                  <a:lnTo>
                    <a:pt x="15941" y="6509"/>
                  </a:lnTo>
                  <a:lnTo>
                    <a:pt x="15875" y="6409"/>
                  </a:lnTo>
                  <a:lnTo>
                    <a:pt x="15810" y="6302"/>
                  </a:lnTo>
                  <a:lnTo>
                    <a:pt x="15744" y="6188"/>
                  </a:lnTo>
                  <a:lnTo>
                    <a:pt x="15679" y="6068"/>
                  </a:lnTo>
                  <a:lnTo>
                    <a:pt x="15615" y="5940"/>
                  </a:lnTo>
                  <a:lnTo>
                    <a:pt x="15553" y="5807"/>
                  </a:lnTo>
                  <a:lnTo>
                    <a:pt x="15492" y="5667"/>
                  </a:lnTo>
                  <a:lnTo>
                    <a:pt x="15434" y="5520"/>
                  </a:lnTo>
                  <a:lnTo>
                    <a:pt x="15379" y="5366"/>
                  </a:lnTo>
                  <a:lnTo>
                    <a:pt x="15327" y="5207"/>
                  </a:lnTo>
                  <a:lnTo>
                    <a:pt x="15280" y="5040"/>
                  </a:lnTo>
                  <a:lnTo>
                    <a:pt x="15236" y="4867"/>
                  </a:lnTo>
                  <a:lnTo>
                    <a:pt x="15198" y="4687"/>
                  </a:lnTo>
                  <a:lnTo>
                    <a:pt x="15164" y="4500"/>
                  </a:lnTo>
                  <a:lnTo>
                    <a:pt x="15137" y="4307"/>
                  </a:lnTo>
                  <a:lnTo>
                    <a:pt x="15115" y="4107"/>
                  </a:lnTo>
                  <a:lnTo>
                    <a:pt x="15101" y="3901"/>
                  </a:lnTo>
                  <a:lnTo>
                    <a:pt x="15090" y="3695"/>
                  </a:lnTo>
                  <a:lnTo>
                    <a:pt x="15081" y="3500"/>
                  </a:lnTo>
                  <a:lnTo>
                    <a:pt x="15075" y="3314"/>
                  </a:lnTo>
                  <a:lnTo>
                    <a:pt x="15069" y="3136"/>
                  </a:lnTo>
                  <a:lnTo>
                    <a:pt x="15064" y="2966"/>
                  </a:lnTo>
                  <a:lnTo>
                    <a:pt x="15061" y="2806"/>
                  </a:lnTo>
                  <a:lnTo>
                    <a:pt x="15060" y="2654"/>
                  </a:lnTo>
                  <a:lnTo>
                    <a:pt x="15059" y="2510"/>
                  </a:lnTo>
                  <a:lnTo>
                    <a:pt x="15060" y="2374"/>
                  </a:lnTo>
                  <a:lnTo>
                    <a:pt x="15061" y="2246"/>
                  </a:lnTo>
                  <a:lnTo>
                    <a:pt x="15063" y="2126"/>
                  </a:lnTo>
                  <a:lnTo>
                    <a:pt x="15066" y="2013"/>
                  </a:lnTo>
                  <a:lnTo>
                    <a:pt x="15071" y="1908"/>
                  </a:lnTo>
                  <a:lnTo>
                    <a:pt x="15075" y="1809"/>
                  </a:lnTo>
                  <a:lnTo>
                    <a:pt x="15080" y="1717"/>
                  </a:lnTo>
                  <a:lnTo>
                    <a:pt x="15085" y="1633"/>
                  </a:lnTo>
                  <a:lnTo>
                    <a:pt x="15091" y="1554"/>
                  </a:lnTo>
                  <a:lnTo>
                    <a:pt x="15098" y="1483"/>
                  </a:lnTo>
                  <a:lnTo>
                    <a:pt x="15104" y="1417"/>
                  </a:lnTo>
                  <a:lnTo>
                    <a:pt x="15110" y="1357"/>
                  </a:lnTo>
                  <a:lnTo>
                    <a:pt x="15116" y="1304"/>
                  </a:lnTo>
                  <a:lnTo>
                    <a:pt x="15122" y="1255"/>
                  </a:lnTo>
                  <a:lnTo>
                    <a:pt x="15129" y="1213"/>
                  </a:lnTo>
                  <a:lnTo>
                    <a:pt x="15134" y="1175"/>
                  </a:lnTo>
                  <a:lnTo>
                    <a:pt x="15145" y="1115"/>
                  </a:lnTo>
                  <a:lnTo>
                    <a:pt x="15153" y="1074"/>
                  </a:lnTo>
                  <a:lnTo>
                    <a:pt x="15159" y="1051"/>
                  </a:lnTo>
                  <a:lnTo>
                    <a:pt x="15161" y="1043"/>
                  </a:lnTo>
                  <a:lnTo>
                    <a:pt x="15034" y="1138"/>
                  </a:lnTo>
                  <a:lnTo>
                    <a:pt x="14885" y="1227"/>
                  </a:lnTo>
                  <a:lnTo>
                    <a:pt x="14715" y="1310"/>
                  </a:lnTo>
                  <a:lnTo>
                    <a:pt x="14525" y="1386"/>
                  </a:lnTo>
                  <a:lnTo>
                    <a:pt x="14317" y="1458"/>
                  </a:lnTo>
                  <a:lnTo>
                    <a:pt x="14093" y="1523"/>
                  </a:lnTo>
                  <a:lnTo>
                    <a:pt x="13852" y="1583"/>
                  </a:lnTo>
                  <a:lnTo>
                    <a:pt x="13598" y="1638"/>
                  </a:lnTo>
                  <a:lnTo>
                    <a:pt x="13332" y="1686"/>
                  </a:lnTo>
                  <a:lnTo>
                    <a:pt x="13053" y="1730"/>
                  </a:lnTo>
                  <a:lnTo>
                    <a:pt x="12767" y="1768"/>
                  </a:lnTo>
                  <a:lnTo>
                    <a:pt x="12471" y="1801"/>
                  </a:lnTo>
                  <a:lnTo>
                    <a:pt x="12168" y="1830"/>
                  </a:lnTo>
                  <a:lnTo>
                    <a:pt x="11861" y="1853"/>
                  </a:lnTo>
                  <a:lnTo>
                    <a:pt x="11550" y="1872"/>
                  </a:lnTo>
                  <a:lnTo>
                    <a:pt x="11235" y="1885"/>
                  </a:lnTo>
                  <a:lnTo>
                    <a:pt x="10920" y="1894"/>
                  </a:lnTo>
                  <a:lnTo>
                    <a:pt x="10606" y="1898"/>
                  </a:lnTo>
                  <a:lnTo>
                    <a:pt x="10292" y="1898"/>
                  </a:lnTo>
                  <a:lnTo>
                    <a:pt x="9983" y="1893"/>
                  </a:lnTo>
                  <a:lnTo>
                    <a:pt x="9677" y="1884"/>
                  </a:lnTo>
                  <a:lnTo>
                    <a:pt x="9379" y="1872"/>
                  </a:lnTo>
                  <a:lnTo>
                    <a:pt x="9087" y="1854"/>
                  </a:lnTo>
                  <a:lnTo>
                    <a:pt x="8805" y="1832"/>
                  </a:lnTo>
                  <a:lnTo>
                    <a:pt x="8534" y="1806"/>
                  </a:lnTo>
                  <a:lnTo>
                    <a:pt x="8273" y="1777"/>
                  </a:lnTo>
                  <a:lnTo>
                    <a:pt x="8026" y="1744"/>
                  </a:lnTo>
                  <a:lnTo>
                    <a:pt x="7794" y="1707"/>
                  </a:lnTo>
                  <a:lnTo>
                    <a:pt x="7578" y="1667"/>
                  </a:lnTo>
                  <a:lnTo>
                    <a:pt x="7380" y="1622"/>
                  </a:lnTo>
                  <a:lnTo>
                    <a:pt x="7199" y="1575"/>
                  </a:lnTo>
                  <a:lnTo>
                    <a:pt x="7041" y="1524"/>
                  </a:lnTo>
                  <a:lnTo>
                    <a:pt x="6827" y="1448"/>
                  </a:lnTo>
                  <a:lnTo>
                    <a:pt x="6614" y="1377"/>
                  </a:lnTo>
                  <a:lnTo>
                    <a:pt x="6404" y="1309"/>
                  </a:lnTo>
                  <a:lnTo>
                    <a:pt x="6196" y="1244"/>
                  </a:lnTo>
                  <a:lnTo>
                    <a:pt x="5990" y="1183"/>
                  </a:lnTo>
                  <a:lnTo>
                    <a:pt x="5785" y="1125"/>
                  </a:lnTo>
                  <a:lnTo>
                    <a:pt x="5583" y="1072"/>
                  </a:lnTo>
                  <a:lnTo>
                    <a:pt x="5381" y="1023"/>
                  </a:lnTo>
                  <a:lnTo>
                    <a:pt x="5181" y="980"/>
                  </a:lnTo>
                  <a:lnTo>
                    <a:pt x="4984" y="940"/>
                  </a:lnTo>
                  <a:lnTo>
                    <a:pt x="4787" y="905"/>
                  </a:lnTo>
                  <a:lnTo>
                    <a:pt x="4591" y="876"/>
                  </a:lnTo>
                  <a:lnTo>
                    <a:pt x="4397" y="852"/>
                  </a:lnTo>
                  <a:lnTo>
                    <a:pt x="4203" y="834"/>
                  </a:lnTo>
                  <a:lnTo>
                    <a:pt x="4012" y="821"/>
                  </a:lnTo>
                  <a:lnTo>
                    <a:pt x="3820" y="814"/>
                  </a:lnTo>
                  <a:lnTo>
                    <a:pt x="3629" y="814"/>
                  </a:lnTo>
                  <a:lnTo>
                    <a:pt x="3439" y="819"/>
                  </a:lnTo>
                  <a:lnTo>
                    <a:pt x="3250" y="832"/>
                  </a:lnTo>
                  <a:lnTo>
                    <a:pt x="3062" y="850"/>
                  </a:lnTo>
                  <a:lnTo>
                    <a:pt x="2873" y="876"/>
                  </a:lnTo>
                  <a:lnTo>
                    <a:pt x="2685" y="909"/>
                  </a:lnTo>
                  <a:lnTo>
                    <a:pt x="2496" y="950"/>
                  </a:lnTo>
                  <a:lnTo>
                    <a:pt x="2309" y="997"/>
                  </a:lnTo>
                  <a:lnTo>
                    <a:pt x="2122" y="1053"/>
                  </a:lnTo>
                  <a:lnTo>
                    <a:pt x="1933" y="1116"/>
                  </a:lnTo>
                  <a:lnTo>
                    <a:pt x="1746" y="1188"/>
                  </a:lnTo>
                  <a:lnTo>
                    <a:pt x="1558" y="1267"/>
                  </a:lnTo>
                  <a:lnTo>
                    <a:pt x="1369" y="1356"/>
                  </a:lnTo>
                  <a:lnTo>
                    <a:pt x="1180" y="1453"/>
                  </a:lnTo>
                  <a:lnTo>
                    <a:pt x="990" y="1559"/>
                  </a:lnTo>
                  <a:lnTo>
                    <a:pt x="801" y="1674"/>
                  </a:lnTo>
                  <a:lnTo>
                    <a:pt x="702" y="875"/>
                  </a:lnTo>
                  <a:lnTo>
                    <a:pt x="0" y="0"/>
                  </a:lnTo>
                  <a:close/>
                </a:path>
              </a:pathLst>
            </a:custGeom>
            <a:gradFill>
              <a:gsLst>
                <a:gs pos="100000">
                  <a:srgbClr val="C00000"/>
                </a:gs>
                <a:gs pos="0">
                  <a:srgbClr val="FF0000"/>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endParaRPr>
            </a:p>
          </p:txBody>
        </p:sp>
        <p:sp>
          <p:nvSpPr>
            <p:cNvPr id="12" name="Freeform 5"/>
            <p:cNvSpPr>
              <a:spLocks noChangeAspect="1"/>
            </p:cNvSpPr>
            <p:nvPr/>
          </p:nvSpPr>
          <p:spPr bwMode="auto">
            <a:xfrm>
              <a:off x="7020650" y="-1014588"/>
              <a:ext cx="661876" cy="661876"/>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gradFill flip="none" rotWithShape="1">
              <a:gsLst>
                <a:gs pos="0">
                  <a:srgbClr val="FFFF00"/>
                </a:gs>
                <a:gs pos="100000">
                  <a:srgbClr val="FFC000"/>
                </a:gs>
                <a:gs pos="55000">
                  <a:srgbClr val="FFFF00">
                    <a:tint val="23500"/>
                    <a:satMod val="160000"/>
                  </a:srgbClr>
                </a:gs>
              </a:gsLst>
              <a:lin ang="5400000" scaled="1"/>
              <a:tileRect/>
            </a:gradFill>
            <a:ln>
              <a:noFill/>
            </a:ln>
            <a:effectLst/>
          </p:spPr>
          <p:txBody>
            <a:bodyPr vert="horz" wrap="square" lIns="91440" tIns="45720" rIns="91440" bIns="45720" numCol="1" anchor="t" anchorCtr="0" compatLnSpc="1"/>
            <a:lstStyle/>
            <a:p>
              <a:endParaRPr lang="zh-CN" altLang="en-US">
                <a:solidFill>
                  <a:schemeClr val="tx1"/>
                </a:solidFill>
              </a:endParaRPr>
            </a:p>
          </p:txBody>
        </p:sp>
      </p:grpSp>
      <p:cxnSp>
        <p:nvCxnSpPr>
          <p:cNvPr id="13" name="直接连接符 12"/>
          <p:cNvCxnSpPr/>
          <p:nvPr userDrawn="1"/>
        </p:nvCxnSpPr>
        <p:spPr>
          <a:xfrm>
            <a:off x="1670972" y="1010469"/>
            <a:ext cx="1052102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2" presetClass="entr" presetSubtype="2"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right)">
                                      <p:cBhvr>
                                        <p:cTn id="11"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AF0"/>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0.png"/><Relationship Id="rId8" Type="http://schemas.microsoft.com/office/2007/relationships/hdphoto" Target="../media/image3.wdp"/><Relationship Id="rId7" Type="http://schemas.openxmlformats.org/officeDocument/2006/relationships/image" Target="../media/image2.png"/><Relationship Id="rId6" Type="http://schemas.microsoft.com/office/2007/relationships/hdphoto" Target="../media/image9.wdp"/><Relationship Id="rId5" Type="http://schemas.openxmlformats.org/officeDocument/2006/relationships/image" Target="../media/image8.png"/><Relationship Id="rId4" Type="http://schemas.microsoft.com/office/2007/relationships/hdphoto" Target="../media/image7.wdp"/><Relationship Id="rId3" Type="http://schemas.openxmlformats.org/officeDocument/2006/relationships/image" Target="../media/image6.png"/><Relationship Id="rId21" Type="http://schemas.openxmlformats.org/officeDocument/2006/relationships/notesSlide" Target="../notesSlides/notesSlide1.xml"/><Relationship Id="rId20" Type="http://schemas.openxmlformats.org/officeDocument/2006/relationships/slideLayout" Target="../slideLayouts/slideLayout1.xml"/><Relationship Id="rId2" Type="http://schemas.microsoft.com/office/2007/relationships/hdphoto" Target="../media/image5.wdp"/><Relationship Id="rId19" Type="http://schemas.openxmlformats.org/officeDocument/2006/relationships/image" Target="../media/image18.png"/><Relationship Id="rId18" Type="http://schemas.microsoft.com/office/2007/relationships/media" Target="../media/media1.mp3"/><Relationship Id="rId17" Type="http://schemas.openxmlformats.org/officeDocument/2006/relationships/audio" Target="NULL" TargetMode="External"/><Relationship Id="rId16" Type="http://schemas.microsoft.com/office/2007/relationships/hdphoto" Target="../media/image17.wdp"/><Relationship Id="rId15" Type="http://schemas.openxmlformats.org/officeDocument/2006/relationships/image" Target="../media/image16.png"/><Relationship Id="rId14" Type="http://schemas.openxmlformats.org/officeDocument/2006/relationships/image" Target="../media/image15.png"/><Relationship Id="rId13" Type="http://schemas.openxmlformats.org/officeDocument/2006/relationships/image" Target="../media/image14.png"/><Relationship Id="rId12" Type="http://schemas.openxmlformats.org/officeDocument/2006/relationships/image" Target="../media/image13.png"/><Relationship Id="rId11" Type="http://schemas.openxmlformats.org/officeDocument/2006/relationships/image" Target="../media/image12.png"/><Relationship Id="rId10" Type="http://schemas.microsoft.com/office/2007/relationships/hdphoto" Target="../media/image11.wdp"/><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1.xml"/><Relationship Id="rId4" Type="http://schemas.openxmlformats.org/officeDocument/2006/relationships/image" Target="../media/image28.png"/><Relationship Id="rId3" Type="http://schemas.openxmlformats.org/officeDocument/2006/relationships/image" Target="../media/image12.png"/><Relationship Id="rId2" Type="http://schemas.microsoft.com/office/2007/relationships/hdphoto" Target="../media/image3.wdp"/><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image" Target="../media/image37.png"/></Relationships>
</file>

<file path=ppt/slides/_rels/slide2.xml.rels><?xml version="1.0" encoding="UTF-8" standalone="yes"?>
<Relationships xmlns="http://schemas.openxmlformats.org/package/2006/relationships"><Relationship Id="rId9" Type="http://schemas.microsoft.com/office/2007/relationships/hdphoto" Target="../media/image27.wdp"/><Relationship Id="rId8" Type="http://schemas.openxmlformats.org/officeDocument/2006/relationships/image" Target="../media/image26.png"/><Relationship Id="rId7" Type="http://schemas.openxmlformats.org/officeDocument/2006/relationships/image" Target="../media/image25.png"/><Relationship Id="rId6" Type="http://schemas.microsoft.com/office/2007/relationships/hdphoto" Target="../media/image24.wdp"/><Relationship Id="rId5" Type="http://schemas.openxmlformats.org/officeDocument/2006/relationships/image" Target="../media/image23.png"/><Relationship Id="rId4" Type="http://schemas.microsoft.com/office/2007/relationships/hdphoto" Target="../media/image22.wdp"/><Relationship Id="rId3" Type="http://schemas.openxmlformats.org/officeDocument/2006/relationships/image" Target="../media/image21.png"/><Relationship Id="rId2" Type="http://schemas.microsoft.com/office/2007/relationships/hdphoto" Target="../media/image20.wdp"/><Relationship Id="rId11" Type="http://schemas.openxmlformats.org/officeDocument/2006/relationships/notesSlide" Target="../notesSlides/notesSlide2.xml"/><Relationship Id="rId10" Type="http://schemas.openxmlformats.org/officeDocument/2006/relationships/slideLayout" Target="../slideLayouts/slideLayout3.xml"/><Relationship Id="rId1"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image" Target="../media/image37.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1.xml"/><Relationship Id="rId4" Type="http://schemas.openxmlformats.org/officeDocument/2006/relationships/image" Target="../media/image28.png"/><Relationship Id="rId3" Type="http://schemas.openxmlformats.org/officeDocument/2006/relationships/image" Target="../media/image12.png"/><Relationship Id="rId2" Type="http://schemas.microsoft.com/office/2007/relationships/hdphoto" Target="../media/image3.wdp"/><Relationship Id="rId1"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image" Target="../media/image39.jpe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40.jpeg"/><Relationship Id="rId7" Type="http://schemas.microsoft.com/office/2007/relationships/hdphoto" Target="../media/image27.wdp"/><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image24.wdp"/><Relationship Id="rId3" Type="http://schemas.openxmlformats.org/officeDocument/2006/relationships/image" Target="../media/image23.png"/><Relationship Id="rId2" Type="http://schemas.microsoft.com/office/2007/relationships/hdphoto" Target="../media/image22.wdp"/><Relationship Id="rId10" Type="http://schemas.openxmlformats.org/officeDocument/2006/relationships/notesSlide" Target="../notesSlides/notesSlide24.xml"/><Relationship Id="rId1"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image11.wdp"/><Relationship Id="rId3" Type="http://schemas.openxmlformats.org/officeDocument/2006/relationships/image" Target="../media/image10.png"/><Relationship Id="rId2" Type="http://schemas.microsoft.com/office/2007/relationships/hdphoto" Target="../media/image3.wdp"/><Relationship Id="rId10" Type="http://schemas.openxmlformats.org/officeDocument/2006/relationships/notesSlide" Target="../notesSlides/notesSlide29.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3.xml"/><Relationship Id="rId7" Type="http://schemas.microsoft.com/office/2007/relationships/hdphoto" Target="../media/image27.wdp"/><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image24.wdp"/><Relationship Id="rId3" Type="http://schemas.openxmlformats.org/officeDocument/2006/relationships/image" Target="../media/image23.png"/><Relationship Id="rId2" Type="http://schemas.microsoft.com/office/2007/relationships/hdphoto" Target="../media/image22.wdp"/><Relationship Id="rId1" Type="http://schemas.openxmlformats.org/officeDocument/2006/relationships/image" Target="../media/image21.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image" Target="../media/image28.png"/><Relationship Id="rId3" Type="http://schemas.openxmlformats.org/officeDocument/2006/relationships/image" Target="../media/image12.png"/><Relationship Id="rId2" Type="http://schemas.microsoft.com/office/2007/relationships/hdphoto" Target="../media/image3.wdp"/><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image" Target="../media/image29.jpe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3.xml"/><Relationship Id="rId2" Type="http://schemas.openxmlformats.org/officeDocument/2006/relationships/image" Target="../media/image31.jpeg"/><Relationship Id="rId1" Type="http://schemas.openxmlformats.org/officeDocument/2006/relationships/image" Target="../media/image30.jpe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3.xml"/><Relationship Id="rId5" Type="http://schemas.openxmlformats.org/officeDocument/2006/relationships/image" Target="../media/image35.png"/><Relationship Id="rId4" Type="http://schemas.microsoft.com/office/2007/relationships/hdphoto" Target="../media/image11.wdp"/><Relationship Id="rId3" Type="http://schemas.openxmlformats.org/officeDocument/2006/relationships/image" Target="../media/image34.png"/><Relationship Id="rId2" Type="http://schemas.microsoft.com/office/2007/relationships/hdphoto" Target="../media/image33.wdp"/><Relationship Id="rId1" Type="http://schemas.openxmlformats.org/officeDocument/2006/relationships/image" Target="../media/image32.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xml"/><Relationship Id="rId4" Type="http://schemas.openxmlformats.org/officeDocument/2006/relationships/image" Target="../media/image28.png"/><Relationship Id="rId3" Type="http://schemas.openxmlformats.org/officeDocument/2006/relationships/image" Target="../media/image12.png"/><Relationship Id="rId2" Type="http://schemas.microsoft.com/office/2007/relationships/hdphoto" Target="../media/image3.wdp"/><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50000" contrast="90000"/>
                    </a14:imgEffect>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a:xfrm>
            <a:off x="813245" y="1693853"/>
            <a:ext cx="895812" cy="775605"/>
          </a:xfrm>
          <a:prstGeom prst="rect">
            <a:avLst/>
          </a:prstGeom>
        </p:spPr>
      </p:pic>
      <p:pic>
        <p:nvPicPr>
          <p:cNvPr id="37" name="图片 3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contrast="90000"/>
                    </a14:imgEffect>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a:xfrm>
            <a:off x="1248347" y="680109"/>
            <a:ext cx="1556636" cy="1347755"/>
          </a:xfrm>
          <a:prstGeom prst="rect">
            <a:avLst/>
          </a:prstGeom>
        </p:spPr>
      </p:pic>
      <p:pic>
        <p:nvPicPr>
          <p:cNvPr id="39" name="图片 38"/>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10000"/>
                    </a14:imgEffect>
                    <a14:imgEffect>
                      <a14:colorTemperature colorTemp="11500"/>
                    </a14:imgEffect>
                  </a14:imgLayer>
                </a14:imgProps>
              </a:ext>
              <a:ext uri="{28A0092B-C50C-407E-A947-70E740481C1C}">
                <a14:useLocalDpi xmlns:a14="http://schemas.microsoft.com/office/drawing/2010/main" val="0"/>
              </a:ext>
            </a:extLst>
          </a:blip>
          <a:stretch>
            <a:fillRect/>
          </a:stretch>
        </p:blipFill>
        <p:spPr>
          <a:xfrm rot="21090501">
            <a:off x="940305" y="2118919"/>
            <a:ext cx="913256" cy="913256"/>
          </a:xfrm>
          <a:prstGeom prst="rect">
            <a:avLst/>
          </a:prstGeom>
        </p:spPr>
      </p:pic>
      <p:pic>
        <p:nvPicPr>
          <p:cNvPr id="16" name="图片 15"/>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t="59767" r="41251"/>
          <a:stretch>
            <a:fillRect/>
          </a:stretch>
        </p:blipFill>
        <p:spPr>
          <a:xfrm>
            <a:off x="-171450" y="2685333"/>
            <a:ext cx="12192000" cy="4172667"/>
          </a:xfrm>
          <a:prstGeom prst="rect">
            <a:avLst/>
          </a:prstGeom>
        </p:spPr>
      </p:pic>
      <p:pic>
        <p:nvPicPr>
          <p:cNvPr id="17" name="图片 16"/>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5000" contrast="25000"/>
                    </a14:imgEffect>
                  </a14:imgLayer>
                </a14:imgProps>
              </a:ext>
              <a:ext uri="{28A0092B-C50C-407E-A947-70E740481C1C}">
                <a14:useLocalDpi xmlns:a14="http://schemas.microsoft.com/office/drawing/2010/main" val="0"/>
              </a:ext>
            </a:extLst>
          </a:blip>
          <a:srcRect l="72648" t="75188"/>
          <a:stretch>
            <a:fillRect/>
          </a:stretch>
        </p:blipFill>
        <p:spPr>
          <a:xfrm flipH="1">
            <a:off x="-2" y="3657598"/>
            <a:ext cx="5689602" cy="3200401"/>
          </a:xfrm>
          <a:prstGeom prst="rect">
            <a:avLst/>
          </a:prstGeom>
        </p:spPr>
      </p:pic>
      <p:pic>
        <p:nvPicPr>
          <p:cNvPr id="18" name="图片 17"/>
          <p:cNvPicPr>
            <a:picLocks noChangeAspect="1"/>
          </p:cNvPicPr>
          <p:nvPr/>
        </p:nvPicPr>
        <p:blipFill rotWithShape="1">
          <a:blip r:embed="rId11" cstate="hqprint">
            <a:extLst>
              <a:ext uri="{28A0092B-C50C-407E-A947-70E740481C1C}">
                <a14:useLocalDpi xmlns:a14="http://schemas.microsoft.com/office/drawing/2010/main" val="0"/>
              </a:ext>
            </a:extLst>
          </a:blip>
          <a:srcRect t="69706"/>
          <a:stretch>
            <a:fillRect/>
          </a:stretch>
        </p:blipFill>
        <p:spPr>
          <a:xfrm>
            <a:off x="0" y="5250426"/>
            <a:ext cx="12192000" cy="1607575"/>
          </a:xfrm>
          <a:prstGeom prst="rect">
            <a:avLst/>
          </a:prstGeom>
        </p:spPr>
      </p:pic>
      <p:pic>
        <p:nvPicPr>
          <p:cNvPr id="19" name="图片 18"/>
          <p:cNvPicPr>
            <a:picLocks noChangeAspect="1"/>
          </p:cNvPicPr>
          <p:nvPr/>
        </p:nvPicPr>
        <p:blipFill rotWithShape="1">
          <a:blip r:embed="rId12">
            <a:extLst>
              <a:ext uri="{28A0092B-C50C-407E-A947-70E740481C1C}">
                <a14:useLocalDpi xmlns:a14="http://schemas.microsoft.com/office/drawing/2010/main" val="0"/>
              </a:ext>
            </a:extLst>
          </a:blip>
          <a:srcRect t="57729" r="86194" b="16990"/>
          <a:stretch>
            <a:fillRect/>
          </a:stretch>
        </p:blipFill>
        <p:spPr>
          <a:xfrm flipH="1">
            <a:off x="10815154" y="3428999"/>
            <a:ext cx="1376845" cy="3429001"/>
          </a:xfrm>
          <a:prstGeom prst="rect">
            <a:avLst/>
          </a:prstGeom>
        </p:spPr>
      </p:pic>
      <p:pic>
        <p:nvPicPr>
          <p:cNvPr id="12" name="图片 11"/>
          <p:cNvPicPr>
            <a:picLocks noChangeAspect="1"/>
          </p:cNvPicPr>
          <p:nvPr/>
        </p:nvPicPr>
        <p:blipFill rotWithShape="1">
          <a:blip r:embed="rId13" cstate="print">
            <a:extLst>
              <a:ext uri="{28A0092B-C50C-407E-A947-70E740481C1C}">
                <a14:useLocalDpi xmlns:a14="http://schemas.microsoft.com/office/drawing/2010/main" val="0"/>
              </a:ext>
            </a:extLst>
          </a:blip>
          <a:srcRect r="10000"/>
          <a:stretch>
            <a:fillRect/>
          </a:stretch>
        </p:blipFill>
        <p:spPr>
          <a:xfrm>
            <a:off x="7750629" y="5726188"/>
            <a:ext cx="4441372" cy="1131812"/>
          </a:xfrm>
          <a:prstGeom prst="rect">
            <a:avLst/>
          </a:prstGeom>
        </p:spPr>
      </p:pic>
      <p:pic>
        <p:nvPicPr>
          <p:cNvPr id="13" name="图片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81274" y="5080928"/>
            <a:ext cx="2845799" cy="1777072"/>
          </a:xfrm>
          <a:prstGeom prst="rect">
            <a:avLst/>
          </a:prstGeom>
        </p:spPr>
      </p:pic>
      <p:sp>
        <p:nvSpPr>
          <p:cNvPr id="20" name="党"/>
          <p:cNvSpPr txBox="1"/>
          <p:nvPr/>
        </p:nvSpPr>
        <p:spPr>
          <a:xfrm>
            <a:off x="617220" y="1819275"/>
            <a:ext cx="10678795" cy="1753235"/>
          </a:xfrm>
          <a:prstGeom prst="rect">
            <a:avLst/>
          </a:prstGeom>
          <a:effectLst/>
        </p:spPr>
        <p:txBody>
          <a:bodyPr wrap="square">
            <a:spAutoFit/>
          </a:bodyPr>
          <a:lstStyle>
            <a:defPPr>
              <a:defRPr lang="zh-CN"/>
            </a:defPPr>
            <a:lvl1pPr algn="ctr">
              <a:defRPr sz="3600" b="1">
                <a:ln w="3175">
                  <a:noFill/>
                </a:ln>
                <a:gradFill>
                  <a:gsLst>
                    <a:gs pos="10000">
                      <a:srgbClr val="C00000"/>
                    </a:gs>
                    <a:gs pos="70000">
                      <a:srgbClr val="FF0000"/>
                    </a:gs>
                  </a:gsLst>
                  <a:lin ang="5400000" scaled="0"/>
                </a:gradFill>
                <a:latin typeface="Century Gothic" panose="020B0502020202020204" pitchFamily="34" charset="0"/>
                <a:ea typeface="微软雅黑" panose="020B0503020204020204" pitchFamily="34" charset="-122"/>
                <a:cs typeface="八大山人 V2007" panose="02000600000000000000" pitchFamily="2" charset="-122"/>
              </a:defRPr>
            </a:lvl1pPr>
          </a:lstStyle>
          <a:p>
            <a:r>
              <a:rPr lang="zh-CN" altLang="en-US" sz="5400" dirty="0">
                <a:ln w="12700">
                  <a:noFill/>
                </a:ln>
                <a:gradFill>
                  <a:gsLst>
                    <a:gs pos="50000">
                      <a:srgbClr val="FF0000"/>
                    </a:gs>
                    <a:gs pos="0">
                      <a:srgbClr val="C00000"/>
                    </a:gs>
                    <a:gs pos="100000">
                      <a:srgbClr val="C00000"/>
                    </a:gs>
                  </a:gsLst>
                  <a:lin ang="5400000" scaled="0"/>
                </a:gradFill>
                <a:effectLst>
                  <a:glow rad="190500">
                    <a:schemeClr val="accent4">
                      <a:lumMod val="20000"/>
                      <a:lumOff val="80000"/>
                    </a:schemeClr>
                  </a:glow>
                </a:effectLst>
                <a:latin typeface="方正特雅宋简" panose="02000000000000000000" pitchFamily="2" charset="-122"/>
                <a:ea typeface="方正特雅宋简" panose="02000000000000000000" pitchFamily="2" charset="-122"/>
              </a:rPr>
              <a:t>重温百年党章，担起群众职责，</a:t>
            </a:r>
            <a:endParaRPr lang="zh-CN" altLang="en-US" sz="5400" dirty="0">
              <a:ln w="12700">
                <a:noFill/>
              </a:ln>
              <a:gradFill>
                <a:gsLst>
                  <a:gs pos="50000">
                    <a:srgbClr val="FF0000"/>
                  </a:gs>
                  <a:gs pos="0">
                    <a:srgbClr val="C00000"/>
                  </a:gs>
                  <a:gs pos="100000">
                    <a:srgbClr val="C00000"/>
                  </a:gs>
                </a:gsLst>
                <a:lin ang="5400000" scaled="0"/>
              </a:gradFill>
              <a:effectLst>
                <a:glow rad="190500">
                  <a:schemeClr val="accent4">
                    <a:lumMod val="20000"/>
                    <a:lumOff val="80000"/>
                  </a:schemeClr>
                </a:glow>
              </a:effectLst>
              <a:latin typeface="方正特雅宋简" panose="02000000000000000000" pitchFamily="2" charset="-122"/>
              <a:ea typeface="方正特雅宋简" panose="02000000000000000000" pitchFamily="2" charset="-122"/>
            </a:endParaRPr>
          </a:p>
          <a:p>
            <a:r>
              <a:rPr lang="zh-CN" altLang="en-US" sz="5400" dirty="0">
                <a:ln w="12700">
                  <a:noFill/>
                </a:ln>
                <a:gradFill>
                  <a:gsLst>
                    <a:gs pos="50000">
                      <a:srgbClr val="FF0000"/>
                    </a:gs>
                    <a:gs pos="0">
                      <a:srgbClr val="C00000"/>
                    </a:gs>
                    <a:gs pos="100000">
                      <a:srgbClr val="C00000"/>
                    </a:gs>
                  </a:gsLst>
                  <a:lin ang="5400000" scaled="0"/>
                </a:gradFill>
                <a:effectLst>
                  <a:glow rad="190500">
                    <a:schemeClr val="accent4">
                      <a:lumMod val="20000"/>
                      <a:lumOff val="80000"/>
                    </a:schemeClr>
                  </a:glow>
                </a:effectLst>
                <a:latin typeface="方正特雅宋简" panose="02000000000000000000" pitchFamily="2" charset="-122"/>
                <a:ea typeface="方正特雅宋简" panose="02000000000000000000" pitchFamily="2" charset="-122"/>
              </a:rPr>
              <a:t>汇聚万众一心砥砺奋进的磅礴伟力</a:t>
            </a:r>
            <a:endParaRPr lang="zh-CN" altLang="en-US" sz="5400" dirty="0">
              <a:ln w="12700">
                <a:noFill/>
              </a:ln>
              <a:gradFill>
                <a:gsLst>
                  <a:gs pos="50000">
                    <a:srgbClr val="FF0000"/>
                  </a:gs>
                  <a:gs pos="0">
                    <a:srgbClr val="C00000"/>
                  </a:gs>
                  <a:gs pos="100000">
                    <a:srgbClr val="C00000"/>
                  </a:gs>
                </a:gsLst>
                <a:lin ang="5400000" scaled="0"/>
              </a:gradFill>
              <a:effectLst>
                <a:glow rad="190500">
                  <a:schemeClr val="accent4">
                    <a:lumMod val="20000"/>
                    <a:lumOff val="80000"/>
                  </a:schemeClr>
                </a:glow>
              </a:effectLst>
              <a:latin typeface="方正特雅宋简" panose="02000000000000000000" pitchFamily="2" charset="-122"/>
              <a:ea typeface="方正特雅宋简" panose="02000000000000000000" pitchFamily="2" charset="-122"/>
            </a:endParaRPr>
          </a:p>
        </p:txBody>
      </p:sp>
      <p:grpSp>
        <p:nvGrpSpPr>
          <p:cNvPr id="2" name="组合 1"/>
          <p:cNvGrpSpPr/>
          <p:nvPr/>
        </p:nvGrpSpPr>
        <p:grpSpPr>
          <a:xfrm>
            <a:off x="397510" y="3909695"/>
            <a:ext cx="11503025" cy="645160"/>
            <a:chOff x="1601279" y="2786535"/>
            <a:chExt cx="8989443" cy="645160"/>
          </a:xfrm>
        </p:grpSpPr>
        <p:sp>
          <p:nvSpPr>
            <p:cNvPr id="15" name="党"/>
            <p:cNvSpPr txBox="1"/>
            <p:nvPr/>
          </p:nvSpPr>
          <p:spPr>
            <a:xfrm>
              <a:off x="3268788" y="2786535"/>
              <a:ext cx="5654424" cy="645160"/>
            </a:xfrm>
            <a:prstGeom prst="rect">
              <a:avLst/>
            </a:prstGeom>
            <a:effectLst/>
          </p:spPr>
          <p:txBody>
            <a:bodyPr wrap="square" anchor="ctr" anchorCtr="1">
              <a:spAutoFit/>
            </a:bodyPr>
            <a:lstStyle>
              <a:defPPr>
                <a:defRPr lang="zh-CN"/>
              </a:defPPr>
              <a:lvl1pPr algn="ctr">
                <a:defRPr sz="3600" b="1">
                  <a:ln w="3175">
                    <a:noFill/>
                  </a:ln>
                  <a:gradFill>
                    <a:gsLst>
                      <a:gs pos="10000">
                        <a:srgbClr val="C00000"/>
                      </a:gs>
                      <a:gs pos="70000">
                        <a:srgbClr val="FF0000"/>
                      </a:gs>
                    </a:gsLst>
                    <a:lin ang="5400000" scaled="0"/>
                  </a:gradFill>
                  <a:latin typeface="Century Gothic" panose="020B0502020202020204" pitchFamily="34" charset="0"/>
                  <a:ea typeface="微软雅黑" panose="020B0503020204020204" pitchFamily="34" charset="-122"/>
                  <a:cs typeface="八大山人 V2007" panose="02000600000000000000" pitchFamily="2" charset="-122"/>
                </a:defRPr>
              </a:lvl1pPr>
            </a:lstStyle>
            <a:p>
              <a:r>
                <a:rPr lang="en-US" altLang="zh-CN" b="0" dirty="0">
                  <a:ln w="12700">
                    <a:noFill/>
                  </a:ln>
                  <a:gradFill>
                    <a:gsLst>
                      <a:gs pos="50000">
                        <a:srgbClr val="FF0000"/>
                      </a:gs>
                      <a:gs pos="0">
                        <a:srgbClr val="C00000"/>
                      </a:gs>
                      <a:gs pos="100000">
                        <a:srgbClr val="C00000"/>
                      </a:gs>
                    </a:gsLst>
                    <a:lin ang="5400000" scaled="0"/>
                  </a:gradFill>
                  <a:effectLst>
                    <a:glow rad="190500">
                      <a:schemeClr val="accent4">
                        <a:lumMod val="20000"/>
                        <a:lumOff val="80000"/>
                      </a:schemeClr>
                    </a:glow>
                  </a:effectLst>
                  <a:latin typeface="方正特雅宋简" panose="02000000000000000000" pitchFamily="2" charset="-122"/>
                  <a:ea typeface="方正特雅宋简" panose="02000000000000000000" pitchFamily="2" charset="-122"/>
                </a:rPr>
                <a:t>“</a:t>
              </a:r>
              <a:r>
                <a:rPr lang="zh-CN" altLang="en-US" b="0" dirty="0">
                  <a:ln w="12700">
                    <a:noFill/>
                  </a:ln>
                  <a:gradFill>
                    <a:gsLst>
                      <a:gs pos="50000">
                        <a:srgbClr val="FF0000"/>
                      </a:gs>
                      <a:gs pos="0">
                        <a:srgbClr val="C00000"/>
                      </a:gs>
                      <a:gs pos="100000">
                        <a:srgbClr val="C00000"/>
                      </a:gs>
                    </a:gsLst>
                    <a:lin ang="5400000" scaled="0"/>
                  </a:gradFill>
                  <a:effectLst>
                    <a:glow rad="190500">
                      <a:schemeClr val="accent4">
                        <a:lumMod val="20000"/>
                        <a:lumOff val="80000"/>
                      </a:schemeClr>
                    </a:glow>
                  </a:effectLst>
                  <a:latin typeface="方正特雅宋简" panose="02000000000000000000" pitchFamily="2" charset="-122"/>
                  <a:ea typeface="方正特雅宋简" panose="02000000000000000000" pitchFamily="2" charset="-122"/>
                </a:rPr>
                <a:t>不忘初心，牢记使命</a:t>
              </a:r>
              <a:r>
                <a:rPr lang="en-US" altLang="zh-CN" b="0" dirty="0">
                  <a:ln w="12700">
                    <a:noFill/>
                  </a:ln>
                  <a:gradFill>
                    <a:gsLst>
                      <a:gs pos="50000">
                        <a:srgbClr val="FF0000"/>
                      </a:gs>
                      <a:gs pos="0">
                        <a:srgbClr val="C00000"/>
                      </a:gs>
                      <a:gs pos="100000">
                        <a:srgbClr val="C00000"/>
                      </a:gs>
                    </a:gsLst>
                    <a:lin ang="5400000" scaled="0"/>
                  </a:gradFill>
                  <a:effectLst>
                    <a:glow rad="190500">
                      <a:schemeClr val="accent4">
                        <a:lumMod val="20000"/>
                        <a:lumOff val="80000"/>
                      </a:schemeClr>
                    </a:glow>
                  </a:effectLst>
                  <a:latin typeface="方正特雅宋简" panose="02000000000000000000" pitchFamily="2" charset="-122"/>
                  <a:ea typeface="方正特雅宋简" panose="02000000000000000000" pitchFamily="2" charset="-122"/>
                </a:rPr>
                <a:t>”</a:t>
              </a:r>
              <a:r>
                <a:rPr lang="zh-CN" altLang="en-US" b="0" dirty="0">
                  <a:ln w="12700">
                    <a:noFill/>
                  </a:ln>
                  <a:gradFill>
                    <a:gsLst>
                      <a:gs pos="50000">
                        <a:srgbClr val="FF0000"/>
                      </a:gs>
                      <a:gs pos="0">
                        <a:srgbClr val="C00000"/>
                      </a:gs>
                      <a:gs pos="100000">
                        <a:srgbClr val="C00000"/>
                      </a:gs>
                    </a:gsLst>
                    <a:lin ang="5400000" scaled="0"/>
                  </a:gradFill>
                  <a:effectLst>
                    <a:glow rad="190500">
                      <a:schemeClr val="accent4">
                        <a:lumMod val="20000"/>
                        <a:lumOff val="80000"/>
                      </a:schemeClr>
                    </a:glow>
                  </a:effectLst>
                  <a:latin typeface="方正特雅宋简" panose="02000000000000000000" pitchFamily="2" charset="-122"/>
                  <a:ea typeface="方正特雅宋简" panose="02000000000000000000" pitchFamily="2" charset="-122"/>
                  <a:sym typeface="+mn-ea"/>
                </a:rPr>
                <a:t>专题党课</a:t>
              </a:r>
              <a:endParaRPr lang="en-US" altLang="zh-CN" b="0" dirty="0">
                <a:ln w="12700">
                  <a:noFill/>
                </a:ln>
                <a:gradFill>
                  <a:gsLst>
                    <a:gs pos="50000">
                      <a:srgbClr val="FF0000"/>
                    </a:gs>
                    <a:gs pos="0">
                      <a:srgbClr val="C00000"/>
                    </a:gs>
                    <a:gs pos="100000">
                      <a:srgbClr val="C00000"/>
                    </a:gs>
                  </a:gsLst>
                  <a:lin ang="5400000" scaled="0"/>
                </a:gradFill>
                <a:effectLst>
                  <a:glow rad="190500">
                    <a:schemeClr val="accent4">
                      <a:lumMod val="20000"/>
                      <a:lumOff val="80000"/>
                    </a:schemeClr>
                  </a:glow>
                </a:effectLst>
                <a:latin typeface="方正特雅宋简" panose="02000000000000000000" pitchFamily="2" charset="-122"/>
                <a:ea typeface="方正特雅宋简" panose="02000000000000000000" pitchFamily="2" charset="-122"/>
              </a:endParaRPr>
            </a:p>
          </p:txBody>
        </p:sp>
        <p:grpSp>
          <p:nvGrpSpPr>
            <p:cNvPr id="27" name="组合 26"/>
            <p:cNvGrpSpPr/>
            <p:nvPr/>
          </p:nvGrpSpPr>
          <p:grpSpPr>
            <a:xfrm>
              <a:off x="1601279" y="3109114"/>
              <a:ext cx="8989443" cy="0"/>
              <a:chOff x="1621875" y="3102454"/>
              <a:chExt cx="8989443" cy="0"/>
            </a:xfrm>
          </p:grpSpPr>
          <p:cxnSp>
            <p:nvCxnSpPr>
              <p:cNvPr id="23" name="直接连接符 22"/>
              <p:cNvCxnSpPr/>
              <p:nvPr/>
            </p:nvCxnSpPr>
            <p:spPr>
              <a:xfrm>
                <a:off x="1621875" y="3102454"/>
                <a:ext cx="1800000" cy="0"/>
              </a:xfrm>
              <a:prstGeom prst="line">
                <a:avLst/>
              </a:prstGeom>
              <a:ln w="25400" cap="rnd">
                <a:gradFill>
                  <a:gsLst>
                    <a:gs pos="75000">
                      <a:srgbClr val="FF0000">
                        <a:alpha val="50000"/>
                      </a:srgbClr>
                    </a:gs>
                    <a:gs pos="0">
                      <a:srgbClr val="FF0000">
                        <a:alpha val="1000"/>
                      </a:srgbClr>
                    </a:gs>
                    <a:gs pos="100000">
                      <a:srgbClr val="FF0000"/>
                    </a:gs>
                  </a:gsLst>
                  <a:lin ang="0" scaled="0"/>
                </a:gra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8811318" y="3102454"/>
                <a:ext cx="1800000" cy="0"/>
              </a:xfrm>
              <a:prstGeom prst="line">
                <a:avLst/>
              </a:prstGeom>
              <a:ln w="25400" cap="rnd">
                <a:gradFill>
                  <a:gsLst>
                    <a:gs pos="25000">
                      <a:srgbClr val="FF0000">
                        <a:alpha val="50000"/>
                      </a:srgbClr>
                    </a:gs>
                    <a:gs pos="0">
                      <a:srgbClr val="FF0000"/>
                    </a:gs>
                    <a:gs pos="100000">
                      <a:srgbClr val="FF0000">
                        <a:alpha val="0"/>
                      </a:srgbClr>
                    </a:gs>
                  </a:gsLst>
                  <a:lin ang="0" scaled="0"/>
                </a:gradFill>
                <a:round/>
              </a:ln>
            </p:spPr>
            <p:style>
              <a:lnRef idx="1">
                <a:schemeClr val="accent1"/>
              </a:lnRef>
              <a:fillRef idx="0">
                <a:schemeClr val="accent1"/>
              </a:fillRef>
              <a:effectRef idx="0">
                <a:schemeClr val="accent1"/>
              </a:effectRef>
              <a:fontRef idx="minor">
                <a:schemeClr val="tx1"/>
              </a:fontRef>
            </p:style>
          </p:cxnSp>
        </p:grpSp>
      </p:grpSp>
      <p:pic>
        <p:nvPicPr>
          <p:cNvPr id="42" name="Picture 5" descr="C:\Documents and Settings\Administrator\桌面\05.png"/>
          <p:cNvPicPr>
            <a:picLocks noChangeAspect="1" noChangeArrowheads="1"/>
          </p:cNvPicPr>
          <p:nvPr/>
        </p:nvPicPr>
        <p:blipFill>
          <a:blip r:embed="rId15">
            <a:extLst>
              <a:ext uri="{BEBA8EAE-BF5A-486C-A8C5-ECC9F3942E4B}">
                <a14:imgProps xmlns:a14="http://schemas.microsoft.com/office/drawing/2010/main">
                  <a14:imgLayer r:embed="rId16">
                    <a14:imgEffect>
                      <a14:brightnessContrast bright="10000" contrast="10000"/>
                    </a14:imgEffect>
                    <a14:imgEffect>
                      <a14:colorTemperature colorTemp="11500"/>
                    </a14:imgEffect>
                  </a14:imgLayer>
                </a14:imgProps>
              </a:ext>
              <a:ext uri="{28A0092B-C50C-407E-A947-70E740481C1C}">
                <a14:useLocalDpi xmlns:a14="http://schemas.microsoft.com/office/drawing/2010/main" val="0"/>
              </a:ext>
            </a:extLst>
          </a:blip>
          <a:srcRect/>
          <a:stretch>
            <a:fillRect/>
          </a:stretch>
        </p:blipFill>
        <p:spPr bwMode="auto">
          <a:xfrm>
            <a:off x="10231793" y="707267"/>
            <a:ext cx="1668160" cy="12576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 name="文本框 20"/>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endParaRPr lang="zh-CN" altLang="en-US" sz="2000" dirty="0"/>
          </a:p>
        </p:txBody>
      </p:sp>
      <p:pic>
        <p:nvPicPr>
          <p:cNvPr id="3" name="http://hi.tukuppt.com/mail22786635">
            <a:hlinkClick r:id="" action="ppaction://media"/>
          </p:cNvPr>
          <p:cNvPicPr>
            <a:picLocks noChangeAspect="1"/>
          </p:cNvPicPr>
          <p:nvPr>
            <a:audioFile r:link="rId17"/>
            <p:extLst>
              <p:ext uri="{DAA4B4D4-6D71-4841-9C94-3DE7FCFB9230}">
                <p14:media xmlns:p14="http://schemas.microsoft.com/office/powerpoint/2010/main" r:embed="rId18">
                  <p14:trim st="1500.000000"/>
                </p14:media>
              </p:ext>
            </p:extLst>
          </p:nvPr>
        </p:nvPicPr>
        <p:blipFill>
          <a:blip r:embed="rId19"/>
          <a:stretch>
            <a:fillRect/>
          </a:stretch>
        </p:blipFill>
        <p:spPr>
          <a:xfrm>
            <a:off x="877881" y="-1426047"/>
            <a:ext cx="1035501" cy="10355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2" presetClass="entr" presetSubtype="8" decel="4500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additive="base">
                                        <p:cTn id="9" dur="2000" fill="hold"/>
                                        <p:tgtEl>
                                          <p:spTgt spid="17"/>
                                        </p:tgtEl>
                                        <p:attrNameLst>
                                          <p:attrName>ppt_x</p:attrName>
                                        </p:attrNameLst>
                                      </p:cBhvr>
                                      <p:tavLst>
                                        <p:tav tm="0">
                                          <p:val>
                                            <p:strVal val="0-#ppt_w/2"/>
                                          </p:val>
                                        </p:tav>
                                        <p:tav tm="100000">
                                          <p:val>
                                            <p:strVal val="#ppt_x"/>
                                          </p:val>
                                        </p:tav>
                                      </p:tavLst>
                                    </p:anim>
                                    <p:anim calcmode="lin" valueType="num">
                                      <p:cBhvr additive="base">
                                        <p:cTn id="10" dur="2000" fill="hold"/>
                                        <p:tgtEl>
                                          <p:spTgt spid="17"/>
                                        </p:tgtEl>
                                        <p:attrNameLst>
                                          <p:attrName>ppt_y</p:attrName>
                                        </p:attrNameLst>
                                      </p:cBhvr>
                                      <p:tavLst>
                                        <p:tav tm="0">
                                          <p:val>
                                            <p:strVal val="#ppt_y"/>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childTnLst>
                                </p:cTn>
                              </p:par>
                              <p:par>
                                <p:cTn id="14" presetID="2" presetClass="entr" presetSubtype="2" decel="4500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1000" fill="hold"/>
                                        <p:tgtEl>
                                          <p:spTgt spid="19"/>
                                        </p:tgtEl>
                                        <p:attrNameLst>
                                          <p:attrName>ppt_x</p:attrName>
                                        </p:attrNameLst>
                                      </p:cBhvr>
                                      <p:tavLst>
                                        <p:tav tm="0">
                                          <p:val>
                                            <p:strVal val="1+#ppt_w/2"/>
                                          </p:val>
                                        </p:tav>
                                        <p:tav tm="100000">
                                          <p:val>
                                            <p:strVal val="#ppt_x"/>
                                          </p:val>
                                        </p:tav>
                                      </p:tavLst>
                                    </p:anim>
                                    <p:anim calcmode="lin" valueType="num">
                                      <p:cBhvr additive="base">
                                        <p:cTn id="17" dur="1000" fill="hold"/>
                                        <p:tgtEl>
                                          <p:spTgt spid="19"/>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par>
                                <p:cTn id="31" presetID="42" presetClass="path" presetSubtype="0" fill="hold" nodeType="withEffect">
                                  <p:stCondLst>
                                    <p:cond delay="0"/>
                                  </p:stCondLst>
                                  <p:childTnLst>
                                    <p:animMotion origin="layout" path="M -3.33333E-6 -2.96296E-6 L -0.16224 0.06204 " pathEditMode="relative" rAng="0" ptsTypes="AA">
                                      <p:cBhvr>
                                        <p:cTn id="32" dur="3000" spd="-100000" fill="hold"/>
                                        <p:tgtEl>
                                          <p:spTgt spid="39"/>
                                        </p:tgtEl>
                                        <p:attrNameLst>
                                          <p:attrName>ppt_x</p:attrName>
                                          <p:attrName>ppt_y</p:attrName>
                                        </p:attrNameLst>
                                      </p:cBhvr>
                                      <p:rCtr x="-8112" y="3102"/>
                                    </p:animMotion>
                                  </p:childTnLst>
                                </p:cTn>
                              </p:par>
                              <p:par>
                                <p:cTn id="33" presetID="32" presetClass="emph" presetSubtype="0" fill="hold" nodeType="withEffect">
                                  <p:stCondLst>
                                    <p:cond delay="0"/>
                                  </p:stCondLst>
                                  <p:childTnLst>
                                    <p:animRot by="120000">
                                      <p:cBhvr>
                                        <p:cTn id="34" dur="300" fill="hold">
                                          <p:stCondLst>
                                            <p:cond delay="0"/>
                                          </p:stCondLst>
                                        </p:cTn>
                                        <p:tgtEl>
                                          <p:spTgt spid="39"/>
                                        </p:tgtEl>
                                        <p:attrNameLst>
                                          <p:attrName>r</p:attrName>
                                        </p:attrNameLst>
                                      </p:cBhvr>
                                    </p:animRot>
                                    <p:animRot by="-240000">
                                      <p:cBhvr>
                                        <p:cTn id="35" dur="600" fill="hold">
                                          <p:stCondLst>
                                            <p:cond delay="600"/>
                                          </p:stCondLst>
                                        </p:cTn>
                                        <p:tgtEl>
                                          <p:spTgt spid="39"/>
                                        </p:tgtEl>
                                        <p:attrNameLst>
                                          <p:attrName>r</p:attrName>
                                        </p:attrNameLst>
                                      </p:cBhvr>
                                    </p:animRot>
                                    <p:animRot by="240000">
                                      <p:cBhvr>
                                        <p:cTn id="36" dur="600" fill="hold">
                                          <p:stCondLst>
                                            <p:cond delay="1200"/>
                                          </p:stCondLst>
                                        </p:cTn>
                                        <p:tgtEl>
                                          <p:spTgt spid="39"/>
                                        </p:tgtEl>
                                        <p:attrNameLst>
                                          <p:attrName>r</p:attrName>
                                        </p:attrNameLst>
                                      </p:cBhvr>
                                    </p:animRot>
                                    <p:animRot by="-240000">
                                      <p:cBhvr>
                                        <p:cTn id="37" dur="600" fill="hold">
                                          <p:stCondLst>
                                            <p:cond delay="1800"/>
                                          </p:stCondLst>
                                        </p:cTn>
                                        <p:tgtEl>
                                          <p:spTgt spid="39"/>
                                        </p:tgtEl>
                                        <p:attrNameLst>
                                          <p:attrName>r</p:attrName>
                                        </p:attrNameLst>
                                      </p:cBhvr>
                                    </p:animRot>
                                    <p:animRot by="120000">
                                      <p:cBhvr>
                                        <p:cTn id="38" dur="600" fill="hold">
                                          <p:stCondLst>
                                            <p:cond delay="2400"/>
                                          </p:stCondLst>
                                        </p:cTn>
                                        <p:tgtEl>
                                          <p:spTgt spid="39"/>
                                        </p:tgtEl>
                                        <p:attrNameLst>
                                          <p:attrName>r</p:attrName>
                                        </p:attrNameLst>
                                      </p:cBhvr>
                                    </p:animRot>
                                  </p:childTnLst>
                                </p:cTn>
                              </p:par>
                              <p:par>
                                <p:cTn id="39" presetID="10"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3000"/>
                                        <p:tgtEl>
                                          <p:spTgt spid="42"/>
                                        </p:tgtEl>
                                      </p:cBhvr>
                                    </p:animEffect>
                                  </p:childTnLst>
                                </p:cTn>
                              </p:par>
                              <p:par>
                                <p:cTn id="42" presetID="35" presetClass="path" presetSubtype="0" fill="hold" nodeType="withEffect">
                                  <p:stCondLst>
                                    <p:cond delay="0"/>
                                  </p:stCondLst>
                                  <p:childTnLst>
                                    <p:animMotion origin="layout" path="M -2.08333E-6 2.59259E-6 L 0.16263 0.07176 " pathEditMode="relative" rAng="0" ptsTypes="AA">
                                      <p:cBhvr>
                                        <p:cTn id="43" dur="3000" spd="-100000" fill="hold"/>
                                        <p:tgtEl>
                                          <p:spTgt spid="42"/>
                                        </p:tgtEl>
                                        <p:attrNameLst>
                                          <p:attrName>ppt_x</p:attrName>
                                          <p:attrName>ppt_y</p:attrName>
                                        </p:attrNameLst>
                                      </p:cBhvr>
                                      <p:rCtr x="8125" y="3588"/>
                                    </p:animMotion>
                                  </p:childTnLst>
                                </p:cTn>
                              </p:par>
                              <p:par>
                                <p:cTn id="44" presetID="10" presetClass="entr" presetSubtype="0" fill="hold" grpId="0" nodeType="withEffect">
                                  <p:stCondLst>
                                    <p:cond delay="100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0"/>
                                        <p:tgtEl>
                                          <p:spTgt spid="20"/>
                                        </p:tgtEl>
                                      </p:cBhvr>
                                    </p:animEffect>
                                  </p:childTnLst>
                                </p:cTn>
                              </p:par>
                              <p:par>
                                <p:cTn id="47" presetID="35" presetClass="path" presetSubtype="0" fill="hold" grpId="1" nodeType="withEffect">
                                  <p:stCondLst>
                                    <p:cond delay="1000"/>
                                  </p:stCondLst>
                                  <p:childTnLst>
                                    <p:animMotion origin="layout" path="M 4.79167E-6 2.22222E-6 L 4.79167E-6 0.15972 " pathEditMode="relative" rAng="0" ptsTypes="AA">
                                      <p:cBhvr>
                                        <p:cTn id="48" dur="1000" spd="-100000" fill="hold"/>
                                        <p:tgtEl>
                                          <p:spTgt spid="20"/>
                                        </p:tgtEl>
                                        <p:attrNameLst>
                                          <p:attrName>ppt_x</p:attrName>
                                          <p:attrName>ppt_y</p:attrName>
                                        </p:attrNameLst>
                                      </p:cBhvr>
                                      <p:rCtr x="0" y="7986"/>
                                    </p:animMotion>
                                  </p:childTnLst>
                                </p:cTn>
                              </p:par>
                              <p:par>
                                <p:cTn id="49" presetID="53" presetClass="entr" presetSubtype="16" fill="hold" nodeType="withEffect">
                                  <p:stCondLst>
                                    <p:cond delay="1000"/>
                                  </p:stCondLst>
                                  <p:childTnLst>
                                    <p:set>
                                      <p:cBhvr>
                                        <p:cTn id="50" dur="1" fill="hold">
                                          <p:stCondLst>
                                            <p:cond delay="0"/>
                                          </p:stCondLst>
                                        </p:cTn>
                                        <p:tgtEl>
                                          <p:spTgt spid="36"/>
                                        </p:tgtEl>
                                        <p:attrNameLst>
                                          <p:attrName>style.visibility</p:attrName>
                                        </p:attrNameLst>
                                      </p:cBhvr>
                                      <p:to>
                                        <p:strVal val="visible"/>
                                      </p:to>
                                    </p:set>
                                    <p:anim calcmode="lin" valueType="num">
                                      <p:cBhvr>
                                        <p:cTn id="51" dur="1500" fill="hold"/>
                                        <p:tgtEl>
                                          <p:spTgt spid="36"/>
                                        </p:tgtEl>
                                        <p:attrNameLst>
                                          <p:attrName>ppt_w</p:attrName>
                                        </p:attrNameLst>
                                      </p:cBhvr>
                                      <p:tavLst>
                                        <p:tav tm="0">
                                          <p:val>
                                            <p:fltVal val="0"/>
                                          </p:val>
                                        </p:tav>
                                        <p:tav tm="100000">
                                          <p:val>
                                            <p:strVal val="#ppt_w"/>
                                          </p:val>
                                        </p:tav>
                                      </p:tavLst>
                                    </p:anim>
                                    <p:anim calcmode="lin" valueType="num">
                                      <p:cBhvr>
                                        <p:cTn id="52" dur="1500" fill="hold"/>
                                        <p:tgtEl>
                                          <p:spTgt spid="36"/>
                                        </p:tgtEl>
                                        <p:attrNameLst>
                                          <p:attrName>ppt_h</p:attrName>
                                        </p:attrNameLst>
                                      </p:cBhvr>
                                      <p:tavLst>
                                        <p:tav tm="0">
                                          <p:val>
                                            <p:fltVal val="0"/>
                                          </p:val>
                                        </p:tav>
                                        <p:tav tm="100000">
                                          <p:val>
                                            <p:strVal val="#ppt_h"/>
                                          </p:val>
                                        </p:tav>
                                      </p:tavLst>
                                    </p:anim>
                                    <p:animEffect transition="in" filter="fade">
                                      <p:cBhvr>
                                        <p:cTn id="53" dur="1500"/>
                                        <p:tgtEl>
                                          <p:spTgt spid="36"/>
                                        </p:tgtEl>
                                      </p:cBhvr>
                                    </p:animEffect>
                                  </p:childTnLst>
                                </p:cTn>
                              </p:par>
                              <p:par>
                                <p:cTn id="54" presetID="53" presetClass="entr" presetSubtype="16" fill="hold" nodeType="withEffect">
                                  <p:stCondLst>
                                    <p:cond delay="1250"/>
                                  </p:stCondLst>
                                  <p:childTnLst>
                                    <p:set>
                                      <p:cBhvr>
                                        <p:cTn id="55" dur="1" fill="hold">
                                          <p:stCondLst>
                                            <p:cond delay="0"/>
                                          </p:stCondLst>
                                        </p:cTn>
                                        <p:tgtEl>
                                          <p:spTgt spid="37"/>
                                        </p:tgtEl>
                                        <p:attrNameLst>
                                          <p:attrName>style.visibility</p:attrName>
                                        </p:attrNameLst>
                                      </p:cBhvr>
                                      <p:to>
                                        <p:strVal val="visible"/>
                                      </p:to>
                                    </p:set>
                                    <p:anim calcmode="lin" valueType="num">
                                      <p:cBhvr>
                                        <p:cTn id="56" dur="1500" fill="hold"/>
                                        <p:tgtEl>
                                          <p:spTgt spid="37"/>
                                        </p:tgtEl>
                                        <p:attrNameLst>
                                          <p:attrName>ppt_w</p:attrName>
                                        </p:attrNameLst>
                                      </p:cBhvr>
                                      <p:tavLst>
                                        <p:tav tm="0">
                                          <p:val>
                                            <p:fltVal val="0"/>
                                          </p:val>
                                        </p:tav>
                                        <p:tav tm="100000">
                                          <p:val>
                                            <p:strVal val="#ppt_w"/>
                                          </p:val>
                                        </p:tav>
                                      </p:tavLst>
                                    </p:anim>
                                    <p:anim calcmode="lin" valueType="num">
                                      <p:cBhvr>
                                        <p:cTn id="57" dur="1500" fill="hold"/>
                                        <p:tgtEl>
                                          <p:spTgt spid="37"/>
                                        </p:tgtEl>
                                        <p:attrNameLst>
                                          <p:attrName>ppt_h</p:attrName>
                                        </p:attrNameLst>
                                      </p:cBhvr>
                                      <p:tavLst>
                                        <p:tav tm="0">
                                          <p:val>
                                            <p:fltVal val="0"/>
                                          </p:val>
                                        </p:tav>
                                        <p:tav tm="100000">
                                          <p:val>
                                            <p:strVal val="#ppt_h"/>
                                          </p:val>
                                        </p:tav>
                                      </p:tavLst>
                                    </p:anim>
                                    <p:animEffect transition="in" filter="fade">
                                      <p:cBhvr>
                                        <p:cTn id="58" dur="1500"/>
                                        <p:tgtEl>
                                          <p:spTgt spid="37"/>
                                        </p:tgtEl>
                                      </p:cBhvr>
                                    </p:animEffect>
                                  </p:childTnLst>
                                </p:cTn>
                              </p:par>
                              <p:par>
                                <p:cTn id="59" presetID="16" presetClass="entr" presetSubtype="21" fill="hold" nodeType="withEffect">
                                  <p:stCondLst>
                                    <p:cond delay="2000"/>
                                  </p:stCondLst>
                                  <p:childTnLst>
                                    <p:set>
                                      <p:cBhvr>
                                        <p:cTn id="60" dur="1" fill="hold">
                                          <p:stCondLst>
                                            <p:cond delay="0"/>
                                          </p:stCondLst>
                                        </p:cTn>
                                        <p:tgtEl>
                                          <p:spTgt spid="2"/>
                                        </p:tgtEl>
                                        <p:attrNameLst>
                                          <p:attrName>style.visibility</p:attrName>
                                        </p:attrNameLst>
                                      </p:cBhvr>
                                      <p:to>
                                        <p:strVal val="visible"/>
                                      </p:to>
                                    </p:set>
                                    <p:animEffect transition="in" filter="barn(inVertical)">
                                      <p:cBhvr>
                                        <p:cTn id="61" dur="1000"/>
                                        <p:tgtEl>
                                          <p:spTgt spid="2"/>
                                        </p:tgtEl>
                                      </p:cBhvr>
                                    </p:animEffect>
                                  </p:childTnLst>
                                </p:cTn>
                              </p:par>
                            </p:childTnLst>
                          </p:cTn>
                        </p:par>
                        <p:par>
                          <p:cTn id="62" fill="hold">
                            <p:stCondLst>
                              <p:cond delay="0"/>
                            </p:stCondLst>
                            <p:childTnLst>
                              <p:par>
                                <p:cTn id="63" presetID="10" presetClass="entr" presetSubtype="0" fill="hold" grpId="0" nodeType="after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6" repeatCount="indefinite" fill="hold" display="0">
                  <p:stCondLst>
                    <p:cond delay="indefinite"/>
                  </p:stCondLst>
                  <p:endCondLst>
                    <p:cond evt="onStopAudio" delay="0">
                      <p:tgtEl>
                        <p:sldTgt/>
                      </p:tgtEl>
                    </p:cond>
                  </p:endCondLst>
                </p:cTn>
                <p:tgtEl>
                  <p:spTgt spid="3"/>
                </p:tgtEl>
              </p:cMediaNode>
            </p:audio>
          </p:childTnLst>
        </p:cTn>
      </p:par>
    </p:tnLst>
    <p:bldLst>
      <p:bldP spid="20" grpId="0" bldLvl="0" animBg="1"/>
      <p:bldP spid="20" grpId="1" bldLvl="0" animBg="1"/>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913383" y="425336"/>
            <a:ext cx="7987665" cy="645160"/>
          </a:xfrm>
          <a:prstGeom prst="rect">
            <a:avLst/>
          </a:prstGeom>
          <a:noFill/>
        </p:spPr>
        <p:txBody>
          <a:bodyPr wrap="none" rtlCol="0">
            <a:spAutoFit/>
          </a:bodyPr>
          <a:lstStyle/>
          <a:p>
            <a:pPr algn="l"/>
            <a:r>
              <a:rPr lang="zh-CN" altLang="en-US" sz="3600" b="1" dirty="0">
                <a:solidFill>
                  <a:srgbClr val="FF0000"/>
                </a:solidFill>
                <a:latin typeface="方正特雅宋简" panose="02000000000000000000" pitchFamily="2" charset="-122"/>
                <a:ea typeface="方正特雅宋简" panose="02000000000000000000" pitchFamily="2" charset="-122"/>
                <a:sym typeface="+mn-ea"/>
              </a:rPr>
              <a:t>宣传群众是党开展一切工作的核心内容</a:t>
            </a:r>
            <a:endParaRPr lang="zh-CN" altLang="en-US" sz="3600" dirty="0">
              <a:solidFill>
                <a:srgbClr val="FF0000"/>
              </a:solidFill>
              <a:latin typeface="方正特雅宋简" panose="02000000000000000000" pitchFamily="2" charset="-122"/>
              <a:ea typeface="方正特雅宋简" panose="02000000000000000000" pitchFamily="2" charset="-122"/>
            </a:endParaRPr>
          </a:p>
        </p:txBody>
      </p:sp>
      <p:grpSp>
        <p:nvGrpSpPr>
          <p:cNvPr id="35" name="组合 34"/>
          <p:cNvGrpSpPr/>
          <p:nvPr/>
        </p:nvGrpSpPr>
        <p:grpSpPr>
          <a:xfrm>
            <a:off x="1437005" y="2954020"/>
            <a:ext cx="9317990" cy="2691658"/>
            <a:chOff x="1436914" y="2954226"/>
            <a:chExt cx="9318172" cy="3018971"/>
          </a:xfrm>
        </p:grpSpPr>
        <p:sp>
          <p:nvSpPr>
            <p:cNvPr id="5" name="矩形: 圆角 4"/>
            <p:cNvSpPr/>
            <p:nvPr/>
          </p:nvSpPr>
          <p:spPr>
            <a:xfrm>
              <a:off x="1436914" y="2954226"/>
              <a:ext cx="9318172" cy="3018971"/>
            </a:xfrm>
            <a:prstGeom prst="roundRect">
              <a:avLst/>
            </a:prstGeom>
            <a:solidFill>
              <a:srgbClr val="FF0000"/>
            </a:solidFill>
            <a:ln w="190500">
              <a:solidFill>
                <a:srgbClr val="FF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525180" y="3011396"/>
              <a:ext cx="9141639" cy="2691471"/>
            </a:xfrm>
            <a:prstGeom prst="rect">
              <a:avLst/>
            </a:prstGeom>
            <a:noFill/>
          </p:spPr>
          <p:txBody>
            <a:bodyPr wrap="square" rtlCol="0">
              <a:spAutoFit/>
            </a:bodyPr>
            <a:lstStyle/>
            <a:p>
              <a:pPr indent="457200" algn="l" fontAlgn="auto">
                <a:lnSpc>
                  <a:spcPct val="150000"/>
                </a:lnSpc>
              </a:pPr>
              <a:r>
                <a:rPr lang="zh-CN" altLang="en-US" sz="2000" b="1" dirty="0">
                  <a:solidFill>
                    <a:schemeClr val="bg1"/>
                  </a:solidFill>
                  <a:latin typeface="方正特雅宋简" panose="02000000000000000000" pitchFamily="2" charset="-122"/>
                  <a:ea typeface="方正特雅宋简" panose="02000000000000000000" pitchFamily="2" charset="-122"/>
                </a:rPr>
                <a:t>群众不会自觉形成无产阶级意识，只有运用教育这一“武器”把意识从外面灌输进去，才可能把自发的群众改造成自觉自为的解放者。毛主席曾说过，“思想一经掌握群众，也会变成物质力量。”“理论只要说服人，就能掌握群众；而理论只要彻底，就能说服人。所谓彻底，就是抓住事物的根本。”当前在宣传群众工作上，应着重防止和克服“愚、勒、躲、欺、瞒”等现象。</a:t>
              </a:r>
              <a:endParaRPr lang="zh-CN" altLang="en-US" sz="2000" b="1" dirty="0">
                <a:solidFill>
                  <a:schemeClr val="bg1"/>
                </a:solidFill>
                <a:latin typeface="方正特雅宋简" panose="02000000000000000000" pitchFamily="2" charset="-122"/>
                <a:ea typeface="方正特雅宋简" panose="02000000000000000000" pitchFamily="2" charset="-122"/>
              </a:endParaRPr>
            </a:p>
          </p:txBody>
        </p:sp>
      </p:grpSp>
      <p:sp>
        <p:nvSpPr>
          <p:cNvPr id="34" name="矩形 33"/>
          <p:cNvSpPr/>
          <p:nvPr/>
        </p:nvSpPr>
        <p:spPr>
          <a:xfrm>
            <a:off x="1436914" y="1553409"/>
            <a:ext cx="9318171" cy="1198880"/>
          </a:xfrm>
          <a:prstGeom prst="rect">
            <a:avLst/>
          </a:prstGeom>
          <a:noFill/>
        </p:spPr>
        <p:txBody>
          <a:bodyPr wrap="square" rtlCol="0">
            <a:spAutoFit/>
          </a:bodyPr>
          <a:lstStyle/>
          <a:p>
            <a:pPr algn="ctr">
              <a:lnSpc>
                <a:spcPct val="150000"/>
              </a:lnSpc>
            </a:pPr>
            <a:r>
              <a:rPr lang="zh-CN" altLang="en-US" sz="4800" dirty="0">
                <a:solidFill>
                  <a:srgbClr val="FF0000"/>
                </a:solidFill>
                <a:latin typeface="方正特雅宋简" panose="02000000000000000000" pitchFamily="2" charset="-122"/>
                <a:ea typeface="方正特雅宋简" panose="02000000000000000000" pitchFamily="2" charset="-122"/>
              </a:rPr>
              <a:t>马克思主义认为：</a:t>
            </a:r>
            <a:endParaRPr lang="zh-CN" altLang="en-US" sz="4800" dirty="0">
              <a:solidFill>
                <a:srgbClr val="FF0000"/>
              </a:solidFill>
              <a:latin typeface="方正特雅宋简" panose="02000000000000000000" pitchFamily="2" charset="-122"/>
              <a:ea typeface="方正特雅宋简" panose="02000000000000000000" pitchFamily="2" charset="-122"/>
            </a:endParaRPr>
          </a:p>
        </p:txBody>
      </p:sp>
      <p:sp>
        <p:nvSpPr>
          <p:cNvPr id="7" name="文本框 6"/>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endParaRPr lang="zh-CN" altLang="en-US" sz="2000" dirty="0"/>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anim calcmode="lin" valueType="num">
                                      <p:cBhvr>
                                        <p:cTn id="12" dur="1000" fill="hold"/>
                                        <p:tgtEl>
                                          <p:spTgt spid="34"/>
                                        </p:tgtEl>
                                        <p:attrNameLst>
                                          <p:attrName>ppt_x</p:attrName>
                                        </p:attrNameLst>
                                      </p:cBhvr>
                                      <p:tavLst>
                                        <p:tav tm="0">
                                          <p:val>
                                            <p:strVal val="#ppt_x"/>
                                          </p:val>
                                        </p:tav>
                                        <p:tav tm="100000">
                                          <p:val>
                                            <p:strVal val="#ppt_x"/>
                                          </p:val>
                                        </p:tav>
                                      </p:tavLst>
                                    </p:anim>
                                    <p:anim calcmode="lin" valueType="num">
                                      <p:cBhvr>
                                        <p:cTn id="13" dur="1000" fill="hold"/>
                                        <p:tgtEl>
                                          <p:spTgt spid="34"/>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p:cTn id="16" dur="1000" fill="hold"/>
                                        <p:tgtEl>
                                          <p:spTgt spid="35"/>
                                        </p:tgtEl>
                                        <p:attrNameLst>
                                          <p:attrName>ppt_w</p:attrName>
                                        </p:attrNameLst>
                                      </p:cBhvr>
                                      <p:tavLst>
                                        <p:tav tm="0">
                                          <p:val>
                                            <p:fltVal val="0"/>
                                          </p:val>
                                        </p:tav>
                                        <p:tav tm="100000">
                                          <p:val>
                                            <p:strVal val="#ppt_w"/>
                                          </p:val>
                                        </p:tav>
                                      </p:tavLst>
                                    </p:anim>
                                    <p:anim calcmode="lin" valueType="num">
                                      <p:cBhvr>
                                        <p:cTn id="17" dur="1000" fill="hold"/>
                                        <p:tgtEl>
                                          <p:spTgt spid="35"/>
                                        </p:tgtEl>
                                        <p:attrNameLst>
                                          <p:attrName>ppt_h</p:attrName>
                                        </p:attrNameLst>
                                      </p:cBhvr>
                                      <p:tavLst>
                                        <p:tav tm="0">
                                          <p:val>
                                            <p:fltVal val="0"/>
                                          </p:val>
                                        </p:tav>
                                        <p:tav tm="100000">
                                          <p:val>
                                            <p:strVal val="#ppt_h"/>
                                          </p:val>
                                        </p:tav>
                                      </p:tavLst>
                                    </p:anim>
                                    <p:animEffect transition="in" filter="fade">
                                      <p:cBhvr>
                                        <p:cTn id="18" dur="1000"/>
                                        <p:tgtEl>
                                          <p:spTgt spid="35"/>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913383" y="425336"/>
            <a:ext cx="7987665" cy="645160"/>
          </a:xfrm>
          <a:prstGeom prst="rect">
            <a:avLst/>
          </a:prstGeom>
          <a:noFill/>
        </p:spPr>
        <p:txBody>
          <a:bodyPr wrap="none" rtlCol="0">
            <a:spAutoFit/>
          </a:bodyPr>
          <a:lstStyle/>
          <a:p>
            <a:pPr algn="l"/>
            <a:r>
              <a:rPr lang="zh-CN" altLang="en-US" sz="3600" b="1" dirty="0">
                <a:solidFill>
                  <a:srgbClr val="FF0000"/>
                </a:solidFill>
                <a:latin typeface="方正特雅宋简" panose="02000000000000000000" pitchFamily="2" charset="-122"/>
                <a:ea typeface="方正特雅宋简" panose="02000000000000000000" pitchFamily="2" charset="-122"/>
                <a:sym typeface="+mn-ea"/>
              </a:rPr>
              <a:t>宣传群众是党开展一切工作的核心内容</a:t>
            </a:r>
            <a:endParaRPr lang="zh-CN" altLang="en-US" sz="3600" dirty="0">
              <a:solidFill>
                <a:srgbClr val="FF0000"/>
              </a:solidFill>
              <a:latin typeface="方正特雅宋简" panose="02000000000000000000" pitchFamily="2" charset="-122"/>
              <a:ea typeface="方正特雅宋简" panose="02000000000000000000" pitchFamily="2" charset="-122"/>
            </a:endParaRPr>
          </a:p>
        </p:txBody>
      </p:sp>
      <p:grpSp>
        <p:nvGrpSpPr>
          <p:cNvPr id="145" name="组合 144"/>
          <p:cNvGrpSpPr/>
          <p:nvPr/>
        </p:nvGrpSpPr>
        <p:grpSpPr>
          <a:xfrm>
            <a:off x="960724" y="2502312"/>
            <a:ext cx="2882900" cy="2882900"/>
            <a:chOff x="1227444" y="2286000"/>
            <a:chExt cx="2882900" cy="2882900"/>
          </a:xfrm>
        </p:grpSpPr>
        <p:grpSp>
          <p:nvGrpSpPr>
            <p:cNvPr id="33" name="组合 32"/>
            <p:cNvGrpSpPr/>
            <p:nvPr/>
          </p:nvGrpSpPr>
          <p:grpSpPr>
            <a:xfrm>
              <a:off x="1227444" y="2286000"/>
              <a:ext cx="2882900" cy="2882900"/>
              <a:chOff x="1494144" y="2286000"/>
              <a:chExt cx="2882900" cy="2882900"/>
            </a:xfrm>
          </p:grpSpPr>
          <p:sp>
            <p:nvSpPr>
              <p:cNvPr id="3" name="椭圆 2"/>
              <p:cNvSpPr/>
              <p:nvPr/>
            </p:nvSpPr>
            <p:spPr>
              <a:xfrm>
                <a:off x="1494144" y="2286000"/>
                <a:ext cx="2882900" cy="2882900"/>
              </a:xfrm>
              <a:prstGeom prst="ellipse">
                <a:avLst/>
              </a:prstGeom>
              <a:solidFill>
                <a:srgbClr val="FF0000"/>
              </a:solidFill>
              <a:ln w="190500">
                <a:solidFill>
                  <a:srgbClr val="FF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文本框 3"/>
              <p:cNvSpPr txBox="1"/>
              <p:nvPr/>
            </p:nvSpPr>
            <p:spPr>
              <a:xfrm>
                <a:off x="2285612" y="3592236"/>
                <a:ext cx="1305560" cy="768350"/>
              </a:xfrm>
              <a:prstGeom prst="rect">
                <a:avLst/>
              </a:prstGeom>
              <a:noFill/>
            </p:spPr>
            <p:txBody>
              <a:bodyPr wrap="none" rtlCol="0">
                <a:spAutoFit/>
              </a:bodyPr>
              <a:lstStyle/>
              <a:p>
                <a:r>
                  <a:rPr lang="zh-CN" altLang="en-US" sz="4400" b="1" dirty="0">
                    <a:solidFill>
                      <a:schemeClr val="bg1"/>
                    </a:solidFill>
                    <a:latin typeface="方正特雅宋简" panose="02000000000000000000" pitchFamily="2" charset="-122"/>
                    <a:ea typeface="方正特雅宋简" panose="02000000000000000000" pitchFamily="2" charset="-122"/>
                  </a:rPr>
                  <a:t>五要</a:t>
                </a:r>
                <a:endParaRPr lang="zh-CN" altLang="en-US" sz="4400" b="1" dirty="0">
                  <a:solidFill>
                    <a:schemeClr val="bg1"/>
                  </a:solidFill>
                  <a:latin typeface="方正特雅宋简" panose="02000000000000000000" pitchFamily="2" charset="-122"/>
                  <a:ea typeface="方正特雅宋简" panose="02000000000000000000" pitchFamily="2" charset="-122"/>
                </a:endParaRPr>
              </a:p>
            </p:txBody>
          </p:sp>
        </p:grpSp>
        <p:sp>
          <p:nvSpPr>
            <p:cNvPr id="125" name="Freeform 90"/>
            <p:cNvSpPr>
              <a:spLocks noEditPoints="1"/>
            </p:cNvSpPr>
            <p:nvPr/>
          </p:nvSpPr>
          <p:spPr bwMode="auto">
            <a:xfrm>
              <a:off x="2347584" y="2679424"/>
              <a:ext cx="647700" cy="703800"/>
            </a:xfrm>
            <a:custGeom>
              <a:avLst/>
              <a:gdLst>
                <a:gd name="T0" fmla="*/ 2895 w 3021"/>
                <a:gd name="T1" fmla="*/ 403 h 3277"/>
                <a:gd name="T2" fmla="*/ 2769 w 3021"/>
                <a:gd name="T3" fmla="*/ 529 h 3277"/>
                <a:gd name="T4" fmla="*/ 2769 w 3021"/>
                <a:gd name="T5" fmla="*/ 2857 h 3277"/>
                <a:gd name="T6" fmla="*/ 2600 w 3021"/>
                <a:gd name="T7" fmla="*/ 3026 h 3277"/>
                <a:gd name="T8" fmla="*/ 419 w 3021"/>
                <a:gd name="T9" fmla="*/ 3026 h 3277"/>
                <a:gd name="T10" fmla="*/ 251 w 3021"/>
                <a:gd name="T11" fmla="*/ 2776 h 3277"/>
                <a:gd name="T12" fmla="*/ 251 w 3021"/>
                <a:gd name="T13" fmla="*/ 2761 h 3277"/>
                <a:gd name="T14" fmla="*/ 2394 w 3021"/>
                <a:gd name="T15" fmla="*/ 2761 h 3277"/>
                <a:gd name="T16" fmla="*/ 2520 w 3021"/>
                <a:gd name="T17" fmla="*/ 2635 h 3277"/>
                <a:gd name="T18" fmla="*/ 2394 w 3021"/>
                <a:gd name="T19" fmla="*/ 2508 h 3277"/>
                <a:gd name="T20" fmla="*/ 251 w 3021"/>
                <a:gd name="T21" fmla="*/ 2508 h 3277"/>
                <a:gd name="T22" fmla="*/ 251 w 3021"/>
                <a:gd name="T23" fmla="*/ 2258 h 3277"/>
                <a:gd name="T24" fmla="*/ 2018 w 3021"/>
                <a:gd name="T25" fmla="*/ 2258 h 3277"/>
                <a:gd name="T26" fmla="*/ 2518 w 3021"/>
                <a:gd name="T27" fmla="*/ 1756 h 3277"/>
                <a:gd name="T28" fmla="*/ 2518 w 3021"/>
                <a:gd name="T29" fmla="*/ 338 h 3277"/>
                <a:gd name="T30" fmla="*/ 2181 w 3021"/>
                <a:gd name="T31" fmla="*/ 0 h 3277"/>
                <a:gd name="T32" fmla="*/ 347 w 3021"/>
                <a:gd name="T33" fmla="*/ 0 h 3277"/>
                <a:gd name="T34" fmla="*/ 0 w 3021"/>
                <a:gd name="T35" fmla="*/ 338 h 3277"/>
                <a:gd name="T36" fmla="*/ 0 w 3021"/>
                <a:gd name="T37" fmla="*/ 2939 h 3277"/>
                <a:gd name="T38" fmla="*/ 338 w 3021"/>
                <a:gd name="T39" fmla="*/ 3277 h 3277"/>
                <a:gd name="T40" fmla="*/ 2682 w 3021"/>
                <a:gd name="T41" fmla="*/ 3277 h 3277"/>
                <a:gd name="T42" fmla="*/ 3020 w 3021"/>
                <a:gd name="T43" fmla="*/ 2939 h 3277"/>
                <a:gd name="T44" fmla="*/ 3020 w 3021"/>
                <a:gd name="T45" fmla="*/ 529 h 3277"/>
                <a:gd name="T46" fmla="*/ 2895 w 3021"/>
                <a:gd name="T47" fmla="*/ 403 h 3277"/>
                <a:gd name="T48" fmla="*/ 1610 w 3021"/>
                <a:gd name="T49" fmla="*/ 1569 h 3277"/>
                <a:gd name="T50" fmla="*/ 1498 w 3021"/>
                <a:gd name="T51" fmla="*/ 1462 h 3277"/>
                <a:gd name="T52" fmla="*/ 1175 w 3021"/>
                <a:gd name="T53" fmla="*/ 1542 h 3277"/>
                <a:gd name="T54" fmla="*/ 846 w 3021"/>
                <a:gd name="T55" fmla="*/ 1437 h 3277"/>
                <a:gd name="T56" fmla="*/ 827 w 3021"/>
                <a:gd name="T57" fmla="*/ 1495 h 3277"/>
                <a:gd name="T58" fmla="*/ 703 w 3021"/>
                <a:gd name="T59" fmla="*/ 1537 h 3277"/>
                <a:gd name="T60" fmla="*/ 677 w 3021"/>
                <a:gd name="T61" fmla="*/ 1464 h 3277"/>
                <a:gd name="T62" fmla="*/ 743 w 3021"/>
                <a:gd name="T63" fmla="*/ 1400 h 3277"/>
                <a:gd name="T64" fmla="*/ 781 w 3021"/>
                <a:gd name="T65" fmla="*/ 1386 h 3277"/>
                <a:gd name="T66" fmla="*/ 697 w 3021"/>
                <a:gd name="T67" fmla="*/ 1285 h 3277"/>
                <a:gd name="T68" fmla="*/ 795 w 3021"/>
                <a:gd name="T69" fmla="*/ 1199 h 3277"/>
                <a:gd name="T70" fmla="*/ 962 w 3021"/>
                <a:gd name="T71" fmla="*/ 1321 h 3277"/>
                <a:gd name="T72" fmla="*/ 1339 w 3021"/>
                <a:gd name="T73" fmla="*/ 1335 h 3277"/>
                <a:gd name="T74" fmla="*/ 1366 w 3021"/>
                <a:gd name="T75" fmla="*/ 1317 h 3277"/>
                <a:gd name="T76" fmla="*/ 1017 w 3021"/>
                <a:gd name="T77" fmla="*/ 976 h 3277"/>
                <a:gd name="T78" fmla="*/ 915 w 3021"/>
                <a:gd name="T79" fmla="*/ 1073 h 3277"/>
                <a:gd name="T80" fmla="*/ 754 w 3021"/>
                <a:gd name="T81" fmla="*/ 927 h 3277"/>
                <a:gd name="T82" fmla="*/ 904 w 3021"/>
                <a:gd name="T83" fmla="*/ 773 h 3277"/>
                <a:gd name="T84" fmla="*/ 1006 w 3021"/>
                <a:gd name="T85" fmla="*/ 669 h 3277"/>
                <a:gd name="T86" fmla="*/ 1045 w 3021"/>
                <a:gd name="T87" fmla="*/ 653 h 3277"/>
                <a:gd name="T88" fmla="*/ 1125 w 3021"/>
                <a:gd name="T89" fmla="*/ 654 h 3277"/>
                <a:gd name="T90" fmla="*/ 1171 w 3021"/>
                <a:gd name="T91" fmla="*/ 638 h 3277"/>
                <a:gd name="T92" fmla="*/ 1225 w 3021"/>
                <a:gd name="T93" fmla="*/ 591 h 3277"/>
                <a:gd name="T94" fmla="*/ 1312 w 3021"/>
                <a:gd name="T95" fmla="*/ 672 h 3277"/>
                <a:gd name="T96" fmla="*/ 1182 w 3021"/>
                <a:gd name="T97" fmla="*/ 816 h 3277"/>
                <a:gd name="T98" fmla="*/ 1525 w 3021"/>
                <a:gd name="T99" fmla="*/ 1169 h 3277"/>
                <a:gd name="T100" fmla="*/ 1546 w 3021"/>
                <a:gd name="T101" fmla="*/ 777 h 3277"/>
                <a:gd name="T102" fmla="*/ 1336 w 3021"/>
                <a:gd name="T103" fmla="*/ 543 h 3277"/>
                <a:gd name="T104" fmla="*/ 1217 w 3021"/>
                <a:gd name="T105" fmla="*/ 465 h 3277"/>
                <a:gd name="T106" fmla="*/ 1305 w 3021"/>
                <a:gd name="T107" fmla="*/ 474 h 3277"/>
                <a:gd name="T108" fmla="*/ 1758 w 3021"/>
                <a:gd name="T109" fmla="*/ 918 h 3277"/>
                <a:gd name="T110" fmla="*/ 1709 w 3021"/>
                <a:gd name="T111" fmla="*/ 1222 h 3277"/>
                <a:gd name="T112" fmla="*/ 1692 w 3021"/>
                <a:gd name="T113" fmla="*/ 1256 h 3277"/>
                <a:gd name="T114" fmla="*/ 1704 w 3021"/>
                <a:gd name="T115" fmla="*/ 1336 h 3277"/>
                <a:gd name="T116" fmla="*/ 1769 w 3021"/>
                <a:gd name="T117" fmla="*/ 1408 h 3277"/>
                <a:gd name="T118" fmla="*/ 1610 w 3021"/>
                <a:gd name="T119" fmla="*/ 1569 h 3277"/>
                <a:gd name="T120" fmla="*/ 1610 w 3021"/>
                <a:gd name="T121" fmla="*/ 1569 h 3277"/>
                <a:gd name="T122" fmla="*/ 1610 w 3021"/>
                <a:gd name="T123" fmla="*/ 1569 h 3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21" h="3277">
                  <a:moveTo>
                    <a:pt x="2895" y="403"/>
                  </a:moveTo>
                  <a:cubicBezTo>
                    <a:pt x="2826" y="403"/>
                    <a:pt x="2769" y="459"/>
                    <a:pt x="2769" y="529"/>
                  </a:cubicBezTo>
                  <a:cubicBezTo>
                    <a:pt x="2769" y="2857"/>
                    <a:pt x="2769" y="2857"/>
                    <a:pt x="2769" y="2857"/>
                  </a:cubicBezTo>
                  <a:cubicBezTo>
                    <a:pt x="2769" y="2995"/>
                    <a:pt x="2738" y="3026"/>
                    <a:pt x="2600" y="3026"/>
                  </a:cubicBezTo>
                  <a:cubicBezTo>
                    <a:pt x="419" y="3026"/>
                    <a:pt x="419" y="3026"/>
                    <a:pt x="419" y="3026"/>
                  </a:cubicBezTo>
                  <a:cubicBezTo>
                    <a:pt x="282" y="3026"/>
                    <a:pt x="251" y="2913"/>
                    <a:pt x="251" y="2776"/>
                  </a:cubicBezTo>
                  <a:cubicBezTo>
                    <a:pt x="251" y="2761"/>
                    <a:pt x="251" y="2761"/>
                    <a:pt x="251" y="2761"/>
                  </a:cubicBezTo>
                  <a:cubicBezTo>
                    <a:pt x="2394" y="2761"/>
                    <a:pt x="2394" y="2761"/>
                    <a:pt x="2394" y="2761"/>
                  </a:cubicBezTo>
                  <a:cubicBezTo>
                    <a:pt x="2463" y="2761"/>
                    <a:pt x="2520" y="2705"/>
                    <a:pt x="2520" y="2635"/>
                  </a:cubicBezTo>
                  <a:cubicBezTo>
                    <a:pt x="2520" y="2566"/>
                    <a:pt x="2464" y="2508"/>
                    <a:pt x="2394" y="2508"/>
                  </a:cubicBezTo>
                  <a:cubicBezTo>
                    <a:pt x="251" y="2508"/>
                    <a:pt x="251" y="2508"/>
                    <a:pt x="251" y="2508"/>
                  </a:cubicBezTo>
                  <a:cubicBezTo>
                    <a:pt x="251" y="2258"/>
                    <a:pt x="251" y="2258"/>
                    <a:pt x="251" y="2258"/>
                  </a:cubicBezTo>
                  <a:cubicBezTo>
                    <a:pt x="2018" y="2258"/>
                    <a:pt x="2018" y="2258"/>
                    <a:pt x="2018" y="2258"/>
                  </a:cubicBezTo>
                  <a:cubicBezTo>
                    <a:pt x="2294" y="2258"/>
                    <a:pt x="2518" y="2033"/>
                    <a:pt x="2518" y="1756"/>
                  </a:cubicBezTo>
                  <a:cubicBezTo>
                    <a:pt x="2518" y="338"/>
                    <a:pt x="2518" y="338"/>
                    <a:pt x="2518" y="338"/>
                  </a:cubicBezTo>
                  <a:cubicBezTo>
                    <a:pt x="2518" y="61"/>
                    <a:pt x="2458" y="0"/>
                    <a:pt x="2181" y="0"/>
                  </a:cubicBezTo>
                  <a:cubicBezTo>
                    <a:pt x="347" y="0"/>
                    <a:pt x="347" y="0"/>
                    <a:pt x="347" y="0"/>
                  </a:cubicBezTo>
                  <a:cubicBezTo>
                    <a:pt x="70" y="0"/>
                    <a:pt x="0" y="61"/>
                    <a:pt x="0" y="338"/>
                  </a:cubicBezTo>
                  <a:cubicBezTo>
                    <a:pt x="0" y="2939"/>
                    <a:pt x="0" y="2939"/>
                    <a:pt x="0" y="2939"/>
                  </a:cubicBezTo>
                  <a:cubicBezTo>
                    <a:pt x="0" y="3216"/>
                    <a:pt x="61" y="3277"/>
                    <a:pt x="338" y="3277"/>
                  </a:cubicBezTo>
                  <a:cubicBezTo>
                    <a:pt x="2682" y="3277"/>
                    <a:pt x="2682" y="3277"/>
                    <a:pt x="2682" y="3277"/>
                  </a:cubicBezTo>
                  <a:cubicBezTo>
                    <a:pt x="2959" y="3277"/>
                    <a:pt x="3020" y="3216"/>
                    <a:pt x="3020" y="2939"/>
                  </a:cubicBezTo>
                  <a:cubicBezTo>
                    <a:pt x="3020" y="529"/>
                    <a:pt x="3020" y="529"/>
                    <a:pt x="3020" y="529"/>
                  </a:cubicBezTo>
                  <a:cubicBezTo>
                    <a:pt x="3021" y="459"/>
                    <a:pt x="2964" y="403"/>
                    <a:pt x="2895" y="403"/>
                  </a:cubicBezTo>
                  <a:close/>
                  <a:moveTo>
                    <a:pt x="1610" y="1569"/>
                  </a:moveTo>
                  <a:cubicBezTo>
                    <a:pt x="1575" y="1535"/>
                    <a:pt x="1537" y="1500"/>
                    <a:pt x="1498" y="1462"/>
                  </a:cubicBezTo>
                  <a:cubicBezTo>
                    <a:pt x="1399" y="1529"/>
                    <a:pt x="1290" y="1550"/>
                    <a:pt x="1175" y="1542"/>
                  </a:cubicBezTo>
                  <a:cubicBezTo>
                    <a:pt x="1060" y="1534"/>
                    <a:pt x="954" y="1494"/>
                    <a:pt x="846" y="1437"/>
                  </a:cubicBezTo>
                  <a:cubicBezTo>
                    <a:pt x="839" y="1458"/>
                    <a:pt x="831" y="1476"/>
                    <a:pt x="827" y="1495"/>
                  </a:cubicBezTo>
                  <a:cubicBezTo>
                    <a:pt x="812" y="1557"/>
                    <a:pt x="751" y="1577"/>
                    <a:pt x="703" y="1537"/>
                  </a:cubicBezTo>
                  <a:cubicBezTo>
                    <a:pt x="680" y="1518"/>
                    <a:pt x="665" y="1494"/>
                    <a:pt x="677" y="1464"/>
                  </a:cubicBezTo>
                  <a:cubicBezTo>
                    <a:pt x="688" y="1433"/>
                    <a:pt x="706" y="1407"/>
                    <a:pt x="743" y="1400"/>
                  </a:cubicBezTo>
                  <a:cubicBezTo>
                    <a:pt x="754" y="1398"/>
                    <a:pt x="764" y="1392"/>
                    <a:pt x="781" y="1386"/>
                  </a:cubicBezTo>
                  <a:cubicBezTo>
                    <a:pt x="697" y="1285"/>
                    <a:pt x="697" y="1285"/>
                    <a:pt x="697" y="1285"/>
                  </a:cubicBezTo>
                  <a:cubicBezTo>
                    <a:pt x="795" y="1199"/>
                    <a:pt x="795" y="1199"/>
                    <a:pt x="795" y="1199"/>
                  </a:cubicBezTo>
                  <a:cubicBezTo>
                    <a:pt x="852" y="1240"/>
                    <a:pt x="904" y="1287"/>
                    <a:pt x="962" y="1321"/>
                  </a:cubicBezTo>
                  <a:cubicBezTo>
                    <a:pt x="1083" y="1394"/>
                    <a:pt x="1211" y="1406"/>
                    <a:pt x="1339" y="1335"/>
                  </a:cubicBezTo>
                  <a:cubicBezTo>
                    <a:pt x="1347" y="1330"/>
                    <a:pt x="1353" y="1325"/>
                    <a:pt x="1366" y="1317"/>
                  </a:cubicBezTo>
                  <a:cubicBezTo>
                    <a:pt x="1017" y="976"/>
                    <a:pt x="1017" y="976"/>
                    <a:pt x="1017" y="976"/>
                  </a:cubicBezTo>
                  <a:cubicBezTo>
                    <a:pt x="915" y="1073"/>
                    <a:pt x="915" y="1073"/>
                    <a:pt x="915" y="1073"/>
                  </a:cubicBezTo>
                  <a:cubicBezTo>
                    <a:pt x="754" y="927"/>
                    <a:pt x="754" y="927"/>
                    <a:pt x="754" y="927"/>
                  </a:cubicBezTo>
                  <a:cubicBezTo>
                    <a:pt x="805" y="874"/>
                    <a:pt x="854" y="823"/>
                    <a:pt x="904" y="773"/>
                  </a:cubicBezTo>
                  <a:cubicBezTo>
                    <a:pt x="938" y="739"/>
                    <a:pt x="971" y="702"/>
                    <a:pt x="1006" y="669"/>
                  </a:cubicBezTo>
                  <a:cubicBezTo>
                    <a:pt x="1016" y="660"/>
                    <a:pt x="1031" y="655"/>
                    <a:pt x="1045" y="653"/>
                  </a:cubicBezTo>
                  <a:cubicBezTo>
                    <a:pt x="1072" y="651"/>
                    <a:pt x="1099" y="655"/>
                    <a:pt x="1125" y="654"/>
                  </a:cubicBezTo>
                  <a:cubicBezTo>
                    <a:pt x="1141" y="652"/>
                    <a:pt x="1157" y="647"/>
                    <a:pt x="1171" y="638"/>
                  </a:cubicBezTo>
                  <a:cubicBezTo>
                    <a:pt x="1189" y="626"/>
                    <a:pt x="1205" y="608"/>
                    <a:pt x="1225" y="591"/>
                  </a:cubicBezTo>
                  <a:cubicBezTo>
                    <a:pt x="1253" y="618"/>
                    <a:pt x="1282" y="644"/>
                    <a:pt x="1312" y="672"/>
                  </a:cubicBezTo>
                  <a:cubicBezTo>
                    <a:pt x="1182" y="816"/>
                    <a:pt x="1182" y="816"/>
                    <a:pt x="1182" y="816"/>
                  </a:cubicBezTo>
                  <a:cubicBezTo>
                    <a:pt x="1296" y="934"/>
                    <a:pt x="1409" y="1050"/>
                    <a:pt x="1525" y="1169"/>
                  </a:cubicBezTo>
                  <a:cubicBezTo>
                    <a:pt x="1592" y="1039"/>
                    <a:pt x="1606" y="909"/>
                    <a:pt x="1546" y="777"/>
                  </a:cubicBezTo>
                  <a:cubicBezTo>
                    <a:pt x="1501" y="677"/>
                    <a:pt x="1425" y="604"/>
                    <a:pt x="1336" y="543"/>
                  </a:cubicBezTo>
                  <a:cubicBezTo>
                    <a:pt x="1298" y="517"/>
                    <a:pt x="1257" y="494"/>
                    <a:pt x="1217" y="465"/>
                  </a:cubicBezTo>
                  <a:cubicBezTo>
                    <a:pt x="1246" y="469"/>
                    <a:pt x="1276" y="469"/>
                    <a:pt x="1305" y="474"/>
                  </a:cubicBezTo>
                  <a:cubicBezTo>
                    <a:pt x="1538" y="516"/>
                    <a:pt x="1712" y="686"/>
                    <a:pt x="1758" y="918"/>
                  </a:cubicBezTo>
                  <a:cubicBezTo>
                    <a:pt x="1779" y="1025"/>
                    <a:pt x="1753" y="1126"/>
                    <a:pt x="1709" y="1222"/>
                  </a:cubicBezTo>
                  <a:cubicBezTo>
                    <a:pt x="1704" y="1234"/>
                    <a:pt x="1698" y="1244"/>
                    <a:pt x="1692" y="1256"/>
                  </a:cubicBezTo>
                  <a:cubicBezTo>
                    <a:pt x="1670" y="1299"/>
                    <a:pt x="1670" y="1299"/>
                    <a:pt x="1704" y="1336"/>
                  </a:cubicBezTo>
                  <a:cubicBezTo>
                    <a:pt x="1726" y="1361"/>
                    <a:pt x="1748" y="1385"/>
                    <a:pt x="1769" y="1408"/>
                  </a:cubicBezTo>
                  <a:lnTo>
                    <a:pt x="1610" y="1569"/>
                  </a:lnTo>
                  <a:close/>
                  <a:moveTo>
                    <a:pt x="1610" y="1569"/>
                  </a:moveTo>
                  <a:cubicBezTo>
                    <a:pt x="1610" y="1569"/>
                    <a:pt x="1610" y="1569"/>
                    <a:pt x="1610" y="1569"/>
                  </a:cubicBezTo>
                </a:path>
              </a:pathLst>
            </a:custGeom>
            <a:gradFill flip="none" rotWithShape="1">
              <a:gsLst>
                <a:gs pos="0">
                  <a:srgbClr val="FFFF00"/>
                </a:gs>
                <a:gs pos="100000">
                  <a:srgbClr val="FFC000"/>
                </a:gs>
                <a:gs pos="55000">
                  <a:srgbClr val="FFFF00">
                    <a:tint val="23500"/>
                    <a:satMod val="160000"/>
                  </a:srgbClr>
                </a:gs>
              </a:gsLst>
              <a:lin ang="5400000" scaled="1"/>
              <a:tileRect/>
            </a:gradFill>
            <a:ln>
              <a:noFill/>
            </a:ln>
            <a:effectLst/>
          </p:spPr>
          <p:txBody>
            <a:bodyPr vert="horz" wrap="square" lIns="91440" tIns="45720" rIns="91440" bIns="45720" numCol="1" anchor="t" anchorCtr="0" compatLnSpc="1"/>
            <a:lstStyle/>
            <a:p>
              <a:endParaRPr lang="zh-CN" altLang="en-US"/>
            </a:p>
          </p:txBody>
        </p:sp>
      </p:grpSp>
      <p:grpSp>
        <p:nvGrpSpPr>
          <p:cNvPr id="6" name="组合 5"/>
          <p:cNvGrpSpPr/>
          <p:nvPr/>
        </p:nvGrpSpPr>
        <p:grpSpPr>
          <a:xfrm>
            <a:off x="4739640" y="1999615"/>
            <a:ext cx="5267960" cy="3952875"/>
            <a:chOff x="7464" y="2461"/>
            <a:chExt cx="5190" cy="6225"/>
          </a:xfrm>
        </p:grpSpPr>
        <p:sp>
          <p:nvSpPr>
            <p:cNvPr id="34" name="矩形: 圆角 33"/>
            <p:cNvSpPr/>
            <p:nvPr/>
          </p:nvSpPr>
          <p:spPr>
            <a:xfrm>
              <a:off x="7464" y="2461"/>
              <a:ext cx="5190" cy="85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汉仪大宋简" panose="02010609000101010101" pitchFamily="49" charset="-122"/>
                  <a:ea typeface="汉仪大宋简" panose="02010609000101010101" pitchFamily="49" charset="-122"/>
                </a:rPr>
                <a:t>一要防</a:t>
              </a:r>
              <a:r>
                <a:rPr lang="en-US" altLang="zh-CN" sz="2400" b="1" dirty="0">
                  <a:solidFill>
                    <a:schemeClr val="bg1"/>
                  </a:solidFill>
                  <a:latin typeface="汉仪大宋简" panose="02010609000101010101" pitchFamily="49" charset="-122"/>
                  <a:ea typeface="汉仪大宋简" panose="02010609000101010101" pitchFamily="49" charset="-122"/>
                </a:rPr>
                <a:t>“</a:t>
              </a:r>
              <a:r>
                <a:rPr lang="zh-CN" altLang="en-US" sz="2400" b="1" dirty="0">
                  <a:solidFill>
                    <a:schemeClr val="bg1"/>
                  </a:solidFill>
                  <a:latin typeface="汉仪大宋简" panose="02010609000101010101" pitchFamily="49" charset="-122"/>
                  <a:ea typeface="汉仪大宋简" panose="02010609000101010101" pitchFamily="49" charset="-122"/>
                </a:rPr>
                <a:t>愚味</a:t>
              </a:r>
              <a:r>
                <a:rPr lang="en-US" altLang="zh-CN" sz="2400" b="1" dirty="0">
                  <a:solidFill>
                    <a:schemeClr val="bg1"/>
                  </a:solidFill>
                  <a:latin typeface="汉仪大宋简" panose="02010609000101010101" pitchFamily="49" charset="-122"/>
                  <a:ea typeface="汉仪大宋简" panose="02010609000101010101" pitchFamily="49" charset="-122"/>
                </a:rPr>
                <a:t>”</a:t>
              </a:r>
              <a:r>
                <a:rPr lang="zh-CN" altLang="en-US" sz="2400" b="1" dirty="0">
                  <a:solidFill>
                    <a:schemeClr val="bg1"/>
                  </a:solidFill>
                  <a:latin typeface="汉仪大宋简" panose="02010609000101010101" pitchFamily="49" charset="-122"/>
                  <a:ea typeface="汉仪大宋简" panose="02010609000101010101" pitchFamily="49" charset="-122"/>
                </a:rPr>
                <a:t>群众</a:t>
              </a:r>
              <a:endParaRPr lang="zh-CN" altLang="en-US" sz="2400" b="1" dirty="0">
                <a:solidFill>
                  <a:schemeClr val="bg1"/>
                </a:solidFill>
                <a:latin typeface="汉仪大宋简" panose="02010609000101010101" pitchFamily="49" charset="-122"/>
                <a:ea typeface="汉仪大宋简" panose="02010609000101010101" pitchFamily="49" charset="-122"/>
              </a:endParaRPr>
            </a:p>
          </p:txBody>
        </p:sp>
        <p:sp>
          <p:nvSpPr>
            <p:cNvPr id="127" name="矩形: 圆角 126"/>
            <p:cNvSpPr/>
            <p:nvPr/>
          </p:nvSpPr>
          <p:spPr>
            <a:xfrm>
              <a:off x="7464" y="3778"/>
              <a:ext cx="5190" cy="850"/>
            </a:xfrm>
            <a:prstGeom prst="roundRect">
              <a:avLst/>
            </a:prstGeom>
            <a:solidFill>
              <a:srgbClr val="FF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汉仪大宋简" panose="02010609000101010101" pitchFamily="49" charset="-122"/>
                  <a:ea typeface="汉仪大宋简" panose="02010609000101010101" pitchFamily="49" charset="-122"/>
                </a:rPr>
                <a:t>二要防“绑架”群众</a:t>
              </a:r>
              <a:endParaRPr lang="zh-CN" altLang="en-US" sz="1600" dirty="0">
                <a:solidFill>
                  <a:schemeClr val="bg1"/>
                </a:solidFill>
                <a:latin typeface="汉仪大宋简" panose="02010609000101010101" pitchFamily="49" charset="-122"/>
                <a:ea typeface="汉仪大宋简" panose="02010609000101010101" pitchFamily="49" charset="-122"/>
              </a:endParaRPr>
            </a:p>
          </p:txBody>
        </p:sp>
        <p:sp>
          <p:nvSpPr>
            <p:cNvPr id="128" name="矩形: 圆角 127"/>
            <p:cNvSpPr/>
            <p:nvPr/>
          </p:nvSpPr>
          <p:spPr>
            <a:xfrm>
              <a:off x="7464" y="5148"/>
              <a:ext cx="5190" cy="85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buClrTx/>
                <a:buSzTx/>
                <a:buFontTx/>
              </a:pPr>
              <a:r>
                <a:rPr lang="zh-CN" altLang="en-US" sz="2400" b="1" dirty="0">
                  <a:solidFill>
                    <a:schemeClr val="bg1"/>
                  </a:solidFill>
                  <a:latin typeface="汉仪大宋简" panose="02010609000101010101" pitchFamily="49" charset="-122"/>
                  <a:ea typeface="汉仪大宋简" panose="02010609000101010101" pitchFamily="49" charset="-122"/>
                </a:rPr>
                <a:t>三要防“回避”群众</a:t>
              </a:r>
              <a:endParaRPr lang="zh-CN" altLang="en-US" sz="2400" b="1" dirty="0">
                <a:solidFill>
                  <a:schemeClr val="bg1"/>
                </a:solidFill>
                <a:latin typeface="汉仪大宋简" panose="02010609000101010101" pitchFamily="49" charset="-122"/>
                <a:ea typeface="汉仪大宋简" panose="02010609000101010101" pitchFamily="49" charset="-122"/>
              </a:endParaRPr>
            </a:p>
          </p:txBody>
        </p:sp>
        <p:sp>
          <p:nvSpPr>
            <p:cNvPr id="129" name="矩形: 圆角 128"/>
            <p:cNvSpPr/>
            <p:nvPr/>
          </p:nvSpPr>
          <p:spPr>
            <a:xfrm>
              <a:off x="7464" y="6518"/>
              <a:ext cx="5088" cy="850"/>
            </a:xfrm>
            <a:prstGeom prst="roundRect">
              <a:avLst/>
            </a:prstGeom>
            <a:solidFill>
              <a:srgbClr val="FF9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buClrTx/>
                <a:buSzTx/>
                <a:buFontTx/>
              </a:pPr>
              <a:r>
                <a:rPr lang="zh-CN" altLang="en-US" sz="2400" b="1" dirty="0">
                  <a:solidFill>
                    <a:schemeClr val="bg1"/>
                  </a:solidFill>
                  <a:latin typeface="汉仪大宋简" panose="02010609000101010101" pitchFamily="49" charset="-122"/>
                  <a:ea typeface="汉仪大宋简" panose="02010609000101010101" pitchFamily="49" charset="-122"/>
                </a:rPr>
                <a:t>四要防“欺骗”群众</a:t>
              </a:r>
              <a:endParaRPr lang="zh-CN" altLang="en-US" sz="2400" b="1" dirty="0">
                <a:solidFill>
                  <a:schemeClr val="bg1"/>
                </a:solidFill>
                <a:latin typeface="汉仪大宋简" panose="02010609000101010101" pitchFamily="49" charset="-122"/>
                <a:ea typeface="汉仪大宋简" panose="02010609000101010101" pitchFamily="49" charset="-122"/>
              </a:endParaRPr>
            </a:p>
          </p:txBody>
        </p:sp>
        <p:sp>
          <p:nvSpPr>
            <p:cNvPr id="130" name="矩形: 圆角 129"/>
            <p:cNvSpPr/>
            <p:nvPr/>
          </p:nvSpPr>
          <p:spPr>
            <a:xfrm>
              <a:off x="7464" y="7836"/>
              <a:ext cx="5190" cy="85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altLang="en-US" sz="2400" b="1" dirty="0">
                  <a:solidFill>
                    <a:schemeClr val="bg1"/>
                  </a:solidFill>
                  <a:latin typeface="汉仪大宋简" panose="02010609000101010101" pitchFamily="49" charset="-122"/>
                  <a:ea typeface="汉仪大宋简" panose="02010609000101010101" pitchFamily="49" charset="-122"/>
                </a:rPr>
                <a:t>五要防“忽悠”群众</a:t>
              </a:r>
              <a:endParaRPr lang="zh-CN" altLang="en-US" sz="2400" b="1" dirty="0">
                <a:solidFill>
                  <a:schemeClr val="bg1"/>
                </a:solidFill>
                <a:latin typeface="汉仪大宋简" panose="02010609000101010101" pitchFamily="49" charset="-122"/>
                <a:ea typeface="汉仪大宋简" panose="02010609000101010101" pitchFamily="49" charset="-122"/>
              </a:endParaRPr>
            </a:p>
          </p:txBody>
        </p:sp>
      </p:grpSp>
      <p:sp>
        <p:nvSpPr>
          <p:cNvPr id="35" name="文本框 34"/>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endParaRPr lang="zh-CN" altLang="en-US" sz="2000" dirty="0"/>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49" presetClass="entr" presetSubtype="0" decel="100000" fill="hold" nodeType="afterEffect">
                                  <p:stCondLst>
                                    <p:cond delay="0"/>
                                  </p:stCondLst>
                                  <p:childTnLst>
                                    <p:set>
                                      <p:cBhvr>
                                        <p:cTn id="10" dur="1" fill="hold">
                                          <p:stCondLst>
                                            <p:cond delay="0"/>
                                          </p:stCondLst>
                                        </p:cTn>
                                        <p:tgtEl>
                                          <p:spTgt spid="145"/>
                                        </p:tgtEl>
                                        <p:attrNameLst>
                                          <p:attrName>style.visibility</p:attrName>
                                        </p:attrNameLst>
                                      </p:cBhvr>
                                      <p:to>
                                        <p:strVal val="visible"/>
                                      </p:to>
                                    </p:set>
                                    <p:anim calcmode="lin" valueType="num">
                                      <p:cBhvr>
                                        <p:cTn id="11" dur="1000" fill="hold"/>
                                        <p:tgtEl>
                                          <p:spTgt spid="145"/>
                                        </p:tgtEl>
                                        <p:attrNameLst>
                                          <p:attrName>ppt_w</p:attrName>
                                        </p:attrNameLst>
                                      </p:cBhvr>
                                      <p:tavLst>
                                        <p:tav tm="0">
                                          <p:val>
                                            <p:fltVal val="0"/>
                                          </p:val>
                                        </p:tav>
                                        <p:tav tm="100000">
                                          <p:val>
                                            <p:strVal val="#ppt_w"/>
                                          </p:val>
                                        </p:tav>
                                      </p:tavLst>
                                    </p:anim>
                                    <p:anim calcmode="lin" valueType="num">
                                      <p:cBhvr>
                                        <p:cTn id="12" dur="1000" fill="hold"/>
                                        <p:tgtEl>
                                          <p:spTgt spid="145"/>
                                        </p:tgtEl>
                                        <p:attrNameLst>
                                          <p:attrName>ppt_h</p:attrName>
                                        </p:attrNameLst>
                                      </p:cBhvr>
                                      <p:tavLst>
                                        <p:tav tm="0">
                                          <p:val>
                                            <p:fltVal val="0"/>
                                          </p:val>
                                        </p:tav>
                                        <p:tav tm="100000">
                                          <p:val>
                                            <p:strVal val="#ppt_h"/>
                                          </p:val>
                                        </p:tav>
                                      </p:tavLst>
                                    </p:anim>
                                    <p:anim calcmode="lin" valueType="num">
                                      <p:cBhvr>
                                        <p:cTn id="13" dur="1000" fill="hold"/>
                                        <p:tgtEl>
                                          <p:spTgt spid="145"/>
                                        </p:tgtEl>
                                        <p:attrNameLst>
                                          <p:attrName>style.rotation</p:attrName>
                                        </p:attrNameLst>
                                      </p:cBhvr>
                                      <p:tavLst>
                                        <p:tav tm="0">
                                          <p:val>
                                            <p:fltVal val="360"/>
                                          </p:val>
                                        </p:tav>
                                        <p:tav tm="100000">
                                          <p:val>
                                            <p:fltVal val="0"/>
                                          </p:val>
                                        </p:tav>
                                      </p:tavLst>
                                    </p:anim>
                                    <p:animEffect transition="in" filter="fade">
                                      <p:cBhvr>
                                        <p:cTn id="14" dur="1000"/>
                                        <p:tgtEl>
                                          <p:spTgt spid="145"/>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913383" y="410789"/>
            <a:ext cx="7987665" cy="645160"/>
          </a:xfrm>
          <a:prstGeom prst="rect">
            <a:avLst/>
          </a:prstGeom>
          <a:noFill/>
        </p:spPr>
        <p:txBody>
          <a:bodyPr wrap="none" rtlCol="0">
            <a:spAutoFit/>
          </a:bodyPr>
          <a:lstStyle>
            <a:defPPr>
              <a:defRPr lang="zh-CN"/>
            </a:defPPr>
            <a:lvl1pPr>
              <a:defRPr sz="3600">
                <a:solidFill>
                  <a:srgbClr val="FF0000"/>
                </a:solidFill>
                <a:latin typeface="方正兰亭粗黑简体" panose="02000000000000000000" pitchFamily="2" charset="-122"/>
                <a:ea typeface="方正兰亭粗黑简体" panose="02000000000000000000" pitchFamily="2" charset="-122"/>
              </a:defRPr>
            </a:lvl1pPr>
          </a:lstStyle>
          <a:p>
            <a:pPr algn="l"/>
            <a:r>
              <a:rPr lang="zh-CN" altLang="en-US" sz="3600" b="1" dirty="0">
                <a:latin typeface="方正特雅宋简" panose="02000000000000000000" pitchFamily="2" charset="-122"/>
                <a:ea typeface="方正特雅宋简" panose="02000000000000000000" pitchFamily="2" charset="-122"/>
                <a:sym typeface="+mn-ea"/>
              </a:rPr>
              <a:t>宣传群众是党开展一切工作的核心内容</a:t>
            </a:r>
            <a:endParaRPr lang="zh-CN" altLang="en-US" sz="3200" dirty="0">
              <a:latin typeface="方正特雅宋简" panose="02000000000000000000" pitchFamily="2" charset="-122"/>
              <a:ea typeface="方正特雅宋简" panose="02000000000000000000" pitchFamily="2" charset="-122"/>
            </a:endParaRPr>
          </a:p>
        </p:txBody>
      </p:sp>
      <p:sp>
        <p:nvSpPr>
          <p:cNvPr id="5" name="矩形: 圆角 4"/>
          <p:cNvSpPr/>
          <p:nvPr/>
        </p:nvSpPr>
        <p:spPr>
          <a:xfrm>
            <a:off x="1482090" y="1866900"/>
            <a:ext cx="3333750" cy="7620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汉仪大宋简" panose="02010609000101010101" pitchFamily="49" charset="-122"/>
                <a:ea typeface="汉仪大宋简" panose="02010609000101010101" pitchFamily="49" charset="-122"/>
              </a:rPr>
              <a:t>防“愚味”群众 </a:t>
            </a:r>
            <a:endParaRPr lang="zh-CN" altLang="en-US" sz="2400" b="1" dirty="0">
              <a:latin typeface="汉仪大宋简" panose="02010609000101010101" pitchFamily="49" charset="-122"/>
              <a:ea typeface="汉仪大宋简" panose="02010609000101010101" pitchFamily="49" charset="-122"/>
            </a:endParaRPr>
          </a:p>
        </p:txBody>
      </p:sp>
      <p:grpSp>
        <p:nvGrpSpPr>
          <p:cNvPr id="3" name="组合 2"/>
          <p:cNvGrpSpPr/>
          <p:nvPr/>
        </p:nvGrpSpPr>
        <p:grpSpPr>
          <a:xfrm>
            <a:off x="467360" y="2873375"/>
            <a:ext cx="5422265" cy="3005455"/>
            <a:chOff x="672318" y="2873162"/>
            <a:chExt cx="4578328" cy="2780062"/>
          </a:xfrm>
        </p:grpSpPr>
        <p:sp>
          <p:nvSpPr>
            <p:cNvPr id="10" name="矩形 9"/>
            <p:cNvSpPr/>
            <p:nvPr/>
          </p:nvSpPr>
          <p:spPr>
            <a:xfrm>
              <a:off x="672340" y="2873162"/>
              <a:ext cx="4578306" cy="2780062"/>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672318" y="2873668"/>
              <a:ext cx="4577704" cy="2390630"/>
            </a:xfrm>
            <a:prstGeom prst="rect">
              <a:avLst/>
            </a:prstGeom>
          </p:spPr>
          <p:txBody>
            <a:bodyPr wrap="square">
              <a:spAutoFit/>
            </a:bodyPr>
            <a:lstStyle/>
            <a:p>
              <a:pPr indent="457200" algn="just" fontAlgn="auto">
                <a:lnSpc>
                  <a:spcPct val="150000"/>
                </a:lnSpc>
              </a:pPr>
              <a:r>
                <a:rPr lang="zh-CN" altLang="en-US" b="1" dirty="0">
                  <a:solidFill>
                    <a:srgbClr val="591300"/>
                  </a:solidFill>
                  <a:latin typeface="宋体" panose="02010600030101010101" pitchFamily="2" charset="-122"/>
                  <a:ea typeface="宋体" panose="02010600030101010101" pitchFamily="2" charset="-122"/>
                  <a:cs typeface="宋体" panose="02010600030101010101" pitchFamily="2" charset="-122"/>
                </a:rPr>
                <a:t>有的地方或政府部门还拿封建社会“罢黜百家，独尊儒术”“神明控制、洗脑麻痹”那一套来对付群众、压唆群众，特别是在信息网络时代……一味地封堵、围剿、退守或诱导、蒙蔽、懵圈，很容易使群众陷入上被政府糊弄、被“大V”戏弄“两头被味”的尴尬境地。</a:t>
              </a:r>
              <a:endParaRPr lang="zh-CN" altLang="en-US" b="1" dirty="0">
                <a:solidFill>
                  <a:srgbClr val="591300"/>
                </a:solidFill>
                <a:latin typeface="宋体" panose="02010600030101010101" pitchFamily="2" charset="-122"/>
                <a:ea typeface="宋体" panose="02010600030101010101" pitchFamily="2" charset="-122"/>
                <a:cs typeface="宋体" panose="02010600030101010101" pitchFamily="2" charset="-122"/>
              </a:endParaRPr>
            </a:p>
          </p:txBody>
        </p:sp>
      </p:grpSp>
      <p:sp>
        <p:nvSpPr>
          <p:cNvPr id="11" name="矩形: 圆角 10"/>
          <p:cNvSpPr/>
          <p:nvPr/>
        </p:nvSpPr>
        <p:spPr>
          <a:xfrm>
            <a:off x="7572375" y="1866900"/>
            <a:ext cx="3333750" cy="7620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汉仪大宋简" panose="02010609000101010101" pitchFamily="49" charset="-122"/>
                <a:ea typeface="汉仪大宋简" panose="02010609000101010101" pitchFamily="49" charset="-122"/>
              </a:rPr>
              <a:t>防“绑架”群众</a:t>
            </a:r>
            <a:endParaRPr lang="zh-CN" altLang="en-US" sz="2400" b="1" dirty="0">
              <a:latin typeface="汉仪大宋简" panose="02010609000101010101" pitchFamily="49" charset="-122"/>
              <a:ea typeface="汉仪大宋简" panose="02010609000101010101" pitchFamily="49" charset="-122"/>
            </a:endParaRPr>
          </a:p>
        </p:txBody>
      </p:sp>
      <p:cxnSp>
        <p:nvCxnSpPr>
          <p:cNvPr id="15" name="直接连接符 14"/>
          <p:cNvCxnSpPr/>
          <p:nvPr/>
        </p:nvCxnSpPr>
        <p:spPr>
          <a:xfrm>
            <a:off x="6096000" y="1837871"/>
            <a:ext cx="0" cy="4680000"/>
          </a:xfrm>
          <a:prstGeom prst="line">
            <a:avLst/>
          </a:prstGeom>
          <a:ln>
            <a:solidFill>
              <a:srgbClr val="FF9500"/>
            </a:solidFill>
            <a:prstDash val="sysDash"/>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6309360" y="2874010"/>
            <a:ext cx="5511165" cy="3004820"/>
            <a:chOff x="6639730" y="3649767"/>
            <a:chExt cx="4578306" cy="2780062"/>
          </a:xfrm>
        </p:grpSpPr>
        <p:sp>
          <p:nvSpPr>
            <p:cNvPr id="18" name="矩形 17"/>
            <p:cNvSpPr/>
            <p:nvPr/>
          </p:nvSpPr>
          <p:spPr>
            <a:xfrm>
              <a:off x="6639730" y="3649767"/>
              <a:ext cx="4578306" cy="2780062"/>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6842823" y="3885486"/>
              <a:ext cx="4270765" cy="1622095"/>
            </a:xfrm>
            <a:prstGeom prst="rect">
              <a:avLst/>
            </a:prstGeom>
          </p:spPr>
          <p:txBody>
            <a:bodyPr wrap="square">
              <a:spAutoFit/>
            </a:bodyPr>
            <a:lstStyle/>
            <a:p>
              <a:pPr>
                <a:lnSpc>
                  <a:spcPct val="200000"/>
                </a:lnSpc>
              </a:pPr>
              <a:r>
                <a:rPr lang="zh-CN" altLang="en-US" b="1" dirty="0">
                  <a:solidFill>
                    <a:srgbClr val="591300"/>
                  </a:solidFill>
                  <a:latin typeface="宋体" panose="02010600030101010101" pitchFamily="2" charset="-122"/>
                  <a:ea typeface="宋体" panose="02010600030101010101" pitchFamily="2" charset="-122"/>
                  <a:cs typeface="宋体" panose="02010600030101010101" pitchFamily="2" charset="-122"/>
                </a:rPr>
                <a:t>网络时代，群众的认识和喜好，往往带有方向性、潮流性、时代性，框住了群众思想、捆住了群众意愿，犹如逆时代之流，势必被历史所淘汰。</a:t>
              </a:r>
              <a:endParaRPr lang="zh-CN" altLang="en-US" dirty="0">
                <a:solidFill>
                  <a:srgbClr val="591300"/>
                </a:solidFill>
                <a:latin typeface="汉仪大宋简" panose="02010609000101010101" pitchFamily="49" charset="-122"/>
                <a:ea typeface="汉仪大宋简" panose="02010609000101010101" pitchFamily="49" charset="-122"/>
              </a:endParaRPr>
            </a:p>
          </p:txBody>
        </p:sp>
      </p:grpSp>
      <p:sp>
        <p:nvSpPr>
          <p:cNvPr id="20" name="文本框 19"/>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endParaRPr lang="zh-CN" altLang="en-US" sz="2000" dirty="0"/>
          </a:p>
        </p:txBody>
      </p:sp>
    </p:spTree>
  </p:cSld>
  <p:clrMapOvr>
    <a:masterClrMapping/>
  </p:clrMapOvr>
  <mc:AlternateContent xmlns:mc="http://schemas.openxmlformats.org/markup-compatibility/2006">
    <mc:Choice xmlns:p14="http://schemas.microsoft.com/office/powerpoint/2010/main" Requires="p14">
      <p:transition spd="slow" p14:dur="1400" advTm="0">
        <p14:ripp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Effect transition="in" filter="fade">
                                      <p:cBhvr>
                                        <p:cTn id="13" dur="1000"/>
                                        <p:tgtEl>
                                          <p:spTgt spid="5"/>
                                        </p:tgtEl>
                                      </p:cBhvr>
                                    </p:animEffect>
                                  </p:childTnLst>
                                </p:cTn>
                              </p:par>
                              <p:par>
                                <p:cTn id="14" presetID="1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1500"/>
                                        <p:tgtEl>
                                          <p:spTgt spid="3"/>
                                        </p:tgtEl>
                                        <p:attrNameLst>
                                          <p:attrName>ppt_y</p:attrName>
                                        </p:attrNameLst>
                                      </p:cBhvr>
                                      <p:tavLst>
                                        <p:tav tm="0">
                                          <p:val>
                                            <p:strVal val="#ppt_y+#ppt_h*1.125000"/>
                                          </p:val>
                                        </p:tav>
                                        <p:tav tm="100000">
                                          <p:val>
                                            <p:strVal val="#ppt_y"/>
                                          </p:val>
                                        </p:tav>
                                      </p:tavLst>
                                    </p:anim>
                                    <p:animEffect transition="in" filter="wipe(up)">
                                      <p:cBhvr>
                                        <p:cTn id="17" dur="1500"/>
                                        <p:tgtEl>
                                          <p:spTgt spid="3"/>
                                        </p:tgtEl>
                                      </p:cBhvr>
                                    </p:animEffect>
                                  </p:childTnLst>
                                </p:cTn>
                              </p:par>
                            </p:childTnLst>
                          </p:cTn>
                        </p:par>
                        <p:par>
                          <p:cTn id="18" fill="hold">
                            <p:stCondLst>
                              <p:cond delay="2000"/>
                            </p:stCondLst>
                            <p:childTnLst>
                              <p:par>
                                <p:cTn id="19" presetID="16" presetClass="entr" presetSubtype="42"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outHorizontal)">
                                      <p:cBhvr>
                                        <p:cTn id="21" dur="500"/>
                                        <p:tgtEl>
                                          <p:spTgt spid="15"/>
                                        </p:tgtEl>
                                      </p:cBhvr>
                                    </p:animEffect>
                                  </p:childTnLst>
                                </p:cTn>
                              </p:par>
                            </p:childTnLst>
                          </p:cTn>
                        </p:par>
                        <p:par>
                          <p:cTn id="22" fill="hold">
                            <p:stCondLst>
                              <p:cond delay="2500"/>
                            </p:stCondLst>
                            <p:childTnLst>
                              <p:par>
                                <p:cTn id="23" presetID="53" presetClass="entr" presetSubtype="16"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Effect transition="in" filter="fade">
                                      <p:cBhvr>
                                        <p:cTn id="27" dur="1000"/>
                                        <p:tgtEl>
                                          <p:spTgt spid="11"/>
                                        </p:tgtEl>
                                      </p:cBhvr>
                                    </p:animEffect>
                                  </p:childTnLst>
                                </p:cTn>
                              </p:par>
                              <p:par>
                                <p:cTn id="28" presetID="12" presetClass="entr" presetSubtype="4"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1500"/>
                                        <p:tgtEl>
                                          <p:spTgt spid="4"/>
                                        </p:tgtEl>
                                        <p:attrNameLst>
                                          <p:attrName>ppt_y</p:attrName>
                                        </p:attrNameLst>
                                      </p:cBhvr>
                                      <p:tavLst>
                                        <p:tav tm="0">
                                          <p:val>
                                            <p:strVal val="#ppt_y+#ppt_h*1.125000"/>
                                          </p:val>
                                        </p:tav>
                                        <p:tav tm="100000">
                                          <p:val>
                                            <p:strVal val="#ppt_y"/>
                                          </p:val>
                                        </p:tav>
                                      </p:tavLst>
                                    </p:anim>
                                    <p:animEffect transition="in" filter="wipe(up)">
                                      <p:cBhvr>
                                        <p:cTn id="31" dur="1500"/>
                                        <p:tgtEl>
                                          <p:spTgt spid="4"/>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ldLvl="0" animBg="1"/>
      <p:bldP spid="11" grpId="0" bldLvl="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913383" y="410789"/>
            <a:ext cx="7987665" cy="645160"/>
          </a:xfrm>
          <a:prstGeom prst="rect">
            <a:avLst/>
          </a:prstGeom>
          <a:noFill/>
        </p:spPr>
        <p:txBody>
          <a:bodyPr wrap="none" rtlCol="0">
            <a:spAutoFit/>
          </a:bodyPr>
          <a:lstStyle>
            <a:defPPr>
              <a:defRPr lang="zh-CN"/>
            </a:defPPr>
            <a:lvl1pPr>
              <a:defRPr sz="3600">
                <a:solidFill>
                  <a:srgbClr val="FF0000"/>
                </a:solidFill>
                <a:latin typeface="方正兰亭粗黑简体" panose="02000000000000000000" pitchFamily="2" charset="-122"/>
                <a:ea typeface="方正兰亭粗黑简体" panose="02000000000000000000" pitchFamily="2" charset="-122"/>
              </a:defRPr>
            </a:lvl1pPr>
          </a:lstStyle>
          <a:p>
            <a:pPr algn="l"/>
            <a:r>
              <a:rPr lang="zh-CN" altLang="en-US" sz="3600" b="1" dirty="0">
                <a:latin typeface="方正特雅宋简" panose="02000000000000000000" pitchFamily="2" charset="-122"/>
                <a:ea typeface="方正特雅宋简" panose="02000000000000000000" pitchFamily="2" charset="-122"/>
                <a:sym typeface="+mn-ea"/>
              </a:rPr>
              <a:t>宣传群众是党开展一切工作的核心内容</a:t>
            </a:r>
            <a:endParaRPr lang="zh-CN" altLang="en-US" sz="3200" dirty="0">
              <a:latin typeface="方正特雅宋简" panose="02000000000000000000" pitchFamily="2" charset="-122"/>
              <a:ea typeface="方正特雅宋简" panose="02000000000000000000" pitchFamily="2" charset="-122"/>
            </a:endParaRPr>
          </a:p>
        </p:txBody>
      </p:sp>
      <p:sp>
        <p:nvSpPr>
          <p:cNvPr id="5" name="矩形: 圆角 4"/>
          <p:cNvSpPr/>
          <p:nvPr/>
        </p:nvSpPr>
        <p:spPr>
          <a:xfrm>
            <a:off x="1482090" y="1866900"/>
            <a:ext cx="3333750" cy="7620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汉仪大宋简" panose="02010609000101010101" pitchFamily="49" charset="-122"/>
                <a:ea typeface="汉仪大宋简" panose="02010609000101010101" pitchFamily="49" charset="-122"/>
              </a:rPr>
              <a:t>防“回避”群众</a:t>
            </a:r>
            <a:endParaRPr lang="zh-CN" altLang="en-US" sz="2400" b="1" dirty="0">
              <a:latin typeface="汉仪大宋简" panose="02010609000101010101" pitchFamily="49" charset="-122"/>
              <a:ea typeface="汉仪大宋简" panose="02010609000101010101" pitchFamily="49" charset="-122"/>
            </a:endParaRPr>
          </a:p>
        </p:txBody>
      </p:sp>
      <p:grpSp>
        <p:nvGrpSpPr>
          <p:cNvPr id="3" name="组合 2"/>
          <p:cNvGrpSpPr/>
          <p:nvPr/>
        </p:nvGrpSpPr>
        <p:grpSpPr>
          <a:xfrm>
            <a:off x="467360" y="2873375"/>
            <a:ext cx="5422265" cy="2984500"/>
            <a:chOff x="672318" y="2873162"/>
            <a:chExt cx="4578328" cy="2780062"/>
          </a:xfrm>
        </p:grpSpPr>
        <p:sp>
          <p:nvSpPr>
            <p:cNvPr id="10" name="矩形 9"/>
            <p:cNvSpPr/>
            <p:nvPr/>
          </p:nvSpPr>
          <p:spPr>
            <a:xfrm>
              <a:off x="672340" y="2873162"/>
              <a:ext cx="4578306" cy="2780062"/>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672318" y="2873668"/>
              <a:ext cx="4577704" cy="2407415"/>
            </a:xfrm>
            <a:prstGeom prst="rect">
              <a:avLst/>
            </a:prstGeom>
          </p:spPr>
          <p:txBody>
            <a:bodyPr wrap="square">
              <a:spAutoFit/>
            </a:bodyPr>
            <a:lstStyle/>
            <a:p>
              <a:pPr indent="457200" algn="just" fontAlgn="auto">
                <a:lnSpc>
                  <a:spcPct val="150000"/>
                </a:lnSpc>
              </a:pPr>
              <a:r>
                <a:rPr lang="zh-CN" altLang="en-US" b="1" dirty="0">
                  <a:solidFill>
                    <a:srgbClr val="591300"/>
                  </a:solidFill>
                  <a:latin typeface="宋体" panose="02010600030101010101" pitchFamily="2" charset="-122"/>
                  <a:ea typeface="宋体" panose="02010600030101010101" pitchFamily="2" charset="-122"/>
                  <a:cs typeface="宋体" panose="02010600030101010101" pitchFamily="2" charset="-122"/>
                </a:rPr>
                <a:t>还清晰地记得2007年的厦门“散步”事件，自此，群众对PX项目始终高度关注。随后，宁波、大连、昆明、茂名等地“PX事件”相继发生，强有力地认证了，在不充分、不对称的网络信息格局中，逃避不行，只有沟通；沉默不行，必须回应；失语不行、必须正声。</a:t>
              </a:r>
              <a:endParaRPr lang="zh-CN" altLang="en-US" b="1" dirty="0">
                <a:solidFill>
                  <a:srgbClr val="591300"/>
                </a:solidFill>
                <a:latin typeface="宋体" panose="02010600030101010101" pitchFamily="2" charset="-122"/>
                <a:ea typeface="宋体" panose="02010600030101010101" pitchFamily="2" charset="-122"/>
                <a:cs typeface="宋体" panose="02010600030101010101" pitchFamily="2" charset="-122"/>
              </a:endParaRPr>
            </a:p>
          </p:txBody>
        </p:sp>
      </p:grpSp>
      <p:sp>
        <p:nvSpPr>
          <p:cNvPr id="11" name="矩形: 圆角 10"/>
          <p:cNvSpPr/>
          <p:nvPr/>
        </p:nvSpPr>
        <p:spPr>
          <a:xfrm>
            <a:off x="7572375" y="1866900"/>
            <a:ext cx="3333750" cy="7620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汉仪大宋简" panose="02010609000101010101" pitchFamily="49" charset="-122"/>
                <a:ea typeface="汉仪大宋简" panose="02010609000101010101" pitchFamily="49" charset="-122"/>
              </a:rPr>
              <a:t>防“绑架”群众</a:t>
            </a:r>
            <a:endParaRPr lang="zh-CN" altLang="en-US" sz="2400" b="1" dirty="0">
              <a:latin typeface="汉仪大宋简" panose="02010609000101010101" pitchFamily="49" charset="-122"/>
              <a:ea typeface="汉仪大宋简" panose="02010609000101010101" pitchFamily="49" charset="-122"/>
            </a:endParaRPr>
          </a:p>
        </p:txBody>
      </p:sp>
      <p:cxnSp>
        <p:nvCxnSpPr>
          <p:cNvPr id="15" name="直接连接符 14"/>
          <p:cNvCxnSpPr/>
          <p:nvPr/>
        </p:nvCxnSpPr>
        <p:spPr>
          <a:xfrm>
            <a:off x="6096000" y="1837871"/>
            <a:ext cx="0" cy="4680000"/>
          </a:xfrm>
          <a:prstGeom prst="line">
            <a:avLst/>
          </a:prstGeom>
          <a:ln>
            <a:solidFill>
              <a:srgbClr val="FF9500"/>
            </a:solidFill>
            <a:prstDash val="sysDash"/>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6309360" y="2874010"/>
            <a:ext cx="5511165" cy="2984500"/>
            <a:chOff x="6639730" y="3649767"/>
            <a:chExt cx="4578306" cy="2780062"/>
          </a:xfrm>
        </p:grpSpPr>
        <p:sp>
          <p:nvSpPr>
            <p:cNvPr id="18" name="矩形 17"/>
            <p:cNvSpPr/>
            <p:nvPr/>
          </p:nvSpPr>
          <p:spPr>
            <a:xfrm>
              <a:off x="6639730" y="3649767"/>
              <a:ext cx="4578306" cy="2780062"/>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6793764" y="3679612"/>
              <a:ext cx="4270765" cy="2407415"/>
            </a:xfrm>
            <a:prstGeom prst="rect">
              <a:avLst/>
            </a:prstGeom>
          </p:spPr>
          <p:txBody>
            <a:bodyPr wrap="square">
              <a:spAutoFit/>
            </a:bodyPr>
            <a:lstStyle/>
            <a:p>
              <a:pPr indent="457200" algn="just">
                <a:lnSpc>
                  <a:spcPct val="150000"/>
                </a:lnSpc>
                <a:buClrTx/>
                <a:buSzTx/>
                <a:buFontTx/>
              </a:pPr>
              <a:r>
                <a:rPr lang="zh-CN" altLang="en-US" b="1" dirty="0">
                  <a:solidFill>
                    <a:srgbClr val="591300"/>
                  </a:solidFill>
                  <a:latin typeface="宋体" panose="02010600030101010101" pitchFamily="2" charset="-122"/>
                  <a:ea typeface="宋体" panose="02010600030101010101" pitchFamily="2" charset="-122"/>
                  <a:cs typeface="宋体" panose="02010600030101010101" pitchFamily="2" charset="-122"/>
                </a:rPr>
                <a:t>这一点上，我们坚决不能学隔壁日本，篡改历史、篡改教科书、篡改国民性。这实质上给日本国民带来了去文化、去文明、去理性的历史性损伤，早晚会成为历史的罪人、民族的罪人。我们应坚信“高手在民间”“群众的眼睛是雪亮的”，骗人的东西永远都真不了。</a:t>
              </a:r>
              <a:endParaRPr lang="zh-CN" altLang="en-US" b="1" dirty="0">
                <a:solidFill>
                  <a:srgbClr val="591300"/>
                </a:solidFill>
                <a:latin typeface="宋体" panose="02010600030101010101" pitchFamily="2" charset="-122"/>
                <a:ea typeface="宋体" panose="02010600030101010101" pitchFamily="2" charset="-122"/>
                <a:cs typeface="宋体" panose="02010600030101010101" pitchFamily="2" charset="-122"/>
              </a:endParaRPr>
            </a:p>
          </p:txBody>
        </p:sp>
      </p:grpSp>
      <p:sp>
        <p:nvSpPr>
          <p:cNvPr id="20" name="文本框 19"/>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endParaRPr lang="zh-CN" altLang="en-US" sz="2000" dirty="0"/>
          </a:p>
        </p:txBody>
      </p:sp>
    </p:spTree>
  </p:cSld>
  <p:clrMapOvr>
    <a:masterClrMapping/>
  </p:clrMapOvr>
  <mc:AlternateContent xmlns:mc="http://schemas.openxmlformats.org/markup-compatibility/2006">
    <mc:Choice xmlns:p14="http://schemas.microsoft.com/office/powerpoint/2010/main" Requires="p14">
      <p:transition spd="slow" p14:dur="1400" advTm="0">
        <p14:ripp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Effect transition="in" filter="fade">
                                      <p:cBhvr>
                                        <p:cTn id="13" dur="1000"/>
                                        <p:tgtEl>
                                          <p:spTgt spid="5"/>
                                        </p:tgtEl>
                                      </p:cBhvr>
                                    </p:animEffect>
                                  </p:childTnLst>
                                </p:cTn>
                              </p:par>
                              <p:par>
                                <p:cTn id="14" presetID="1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1500"/>
                                        <p:tgtEl>
                                          <p:spTgt spid="3"/>
                                        </p:tgtEl>
                                        <p:attrNameLst>
                                          <p:attrName>ppt_y</p:attrName>
                                        </p:attrNameLst>
                                      </p:cBhvr>
                                      <p:tavLst>
                                        <p:tav tm="0">
                                          <p:val>
                                            <p:strVal val="#ppt_y+#ppt_h*1.125000"/>
                                          </p:val>
                                        </p:tav>
                                        <p:tav tm="100000">
                                          <p:val>
                                            <p:strVal val="#ppt_y"/>
                                          </p:val>
                                        </p:tav>
                                      </p:tavLst>
                                    </p:anim>
                                    <p:animEffect transition="in" filter="wipe(up)">
                                      <p:cBhvr>
                                        <p:cTn id="17" dur="1500"/>
                                        <p:tgtEl>
                                          <p:spTgt spid="3"/>
                                        </p:tgtEl>
                                      </p:cBhvr>
                                    </p:animEffect>
                                  </p:childTnLst>
                                </p:cTn>
                              </p:par>
                            </p:childTnLst>
                          </p:cTn>
                        </p:par>
                        <p:par>
                          <p:cTn id="18" fill="hold">
                            <p:stCondLst>
                              <p:cond delay="2000"/>
                            </p:stCondLst>
                            <p:childTnLst>
                              <p:par>
                                <p:cTn id="19" presetID="16" presetClass="entr" presetSubtype="42"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outHorizontal)">
                                      <p:cBhvr>
                                        <p:cTn id="21" dur="500"/>
                                        <p:tgtEl>
                                          <p:spTgt spid="15"/>
                                        </p:tgtEl>
                                      </p:cBhvr>
                                    </p:animEffect>
                                  </p:childTnLst>
                                </p:cTn>
                              </p:par>
                            </p:childTnLst>
                          </p:cTn>
                        </p:par>
                        <p:par>
                          <p:cTn id="22" fill="hold">
                            <p:stCondLst>
                              <p:cond delay="2500"/>
                            </p:stCondLst>
                            <p:childTnLst>
                              <p:par>
                                <p:cTn id="23" presetID="53" presetClass="entr" presetSubtype="16"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Effect transition="in" filter="fade">
                                      <p:cBhvr>
                                        <p:cTn id="27" dur="1000"/>
                                        <p:tgtEl>
                                          <p:spTgt spid="11"/>
                                        </p:tgtEl>
                                      </p:cBhvr>
                                    </p:animEffect>
                                  </p:childTnLst>
                                </p:cTn>
                              </p:par>
                              <p:par>
                                <p:cTn id="28" presetID="12" presetClass="entr" presetSubtype="4"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1500"/>
                                        <p:tgtEl>
                                          <p:spTgt spid="4"/>
                                        </p:tgtEl>
                                        <p:attrNameLst>
                                          <p:attrName>ppt_y</p:attrName>
                                        </p:attrNameLst>
                                      </p:cBhvr>
                                      <p:tavLst>
                                        <p:tav tm="0">
                                          <p:val>
                                            <p:strVal val="#ppt_y+#ppt_h*1.125000"/>
                                          </p:val>
                                        </p:tav>
                                        <p:tav tm="100000">
                                          <p:val>
                                            <p:strVal val="#ppt_y"/>
                                          </p:val>
                                        </p:tav>
                                      </p:tavLst>
                                    </p:anim>
                                    <p:animEffect transition="in" filter="wipe(up)">
                                      <p:cBhvr>
                                        <p:cTn id="31" dur="1500"/>
                                        <p:tgtEl>
                                          <p:spTgt spid="4"/>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ldLvl="0" animBg="1"/>
      <p:bldP spid="11" grpId="0" bldLvl="0"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913383" y="410789"/>
            <a:ext cx="7987665" cy="645160"/>
          </a:xfrm>
          <a:prstGeom prst="rect">
            <a:avLst/>
          </a:prstGeom>
          <a:noFill/>
        </p:spPr>
        <p:txBody>
          <a:bodyPr wrap="none" rtlCol="0">
            <a:spAutoFit/>
          </a:bodyPr>
          <a:lstStyle>
            <a:defPPr>
              <a:defRPr lang="zh-CN"/>
            </a:defPPr>
            <a:lvl1pPr>
              <a:defRPr sz="3600">
                <a:solidFill>
                  <a:srgbClr val="FF0000"/>
                </a:solidFill>
                <a:latin typeface="方正兰亭粗黑简体" panose="02000000000000000000" pitchFamily="2" charset="-122"/>
                <a:ea typeface="方正兰亭粗黑简体" panose="02000000000000000000" pitchFamily="2" charset="-122"/>
              </a:defRPr>
            </a:lvl1pPr>
          </a:lstStyle>
          <a:p>
            <a:pPr algn="l"/>
            <a:r>
              <a:rPr lang="zh-CN" altLang="en-US" sz="3600" b="1" dirty="0">
                <a:latin typeface="方正特雅宋简" panose="02000000000000000000" pitchFamily="2" charset="-122"/>
                <a:ea typeface="方正特雅宋简" panose="02000000000000000000" pitchFamily="2" charset="-122"/>
                <a:sym typeface="+mn-ea"/>
              </a:rPr>
              <a:t>宣传群众是党开展一切工作的核心内容</a:t>
            </a:r>
            <a:endParaRPr lang="zh-CN" altLang="en-US" sz="3200" dirty="0">
              <a:latin typeface="方正特雅宋简" panose="02000000000000000000" pitchFamily="2" charset="-122"/>
              <a:ea typeface="方正特雅宋简" panose="02000000000000000000" pitchFamily="2" charset="-122"/>
            </a:endParaRPr>
          </a:p>
        </p:txBody>
      </p:sp>
      <p:sp>
        <p:nvSpPr>
          <p:cNvPr id="5" name="矩形: 圆角 4"/>
          <p:cNvSpPr/>
          <p:nvPr/>
        </p:nvSpPr>
        <p:spPr>
          <a:xfrm>
            <a:off x="4240530" y="2125980"/>
            <a:ext cx="3333750" cy="7620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汉仪大宋简" panose="02010609000101010101" pitchFamily="49" charset="-122"/>
                <a:ea typeface="汉仪大宋简" panose="02010609000101010101" pitchFamily="49" charset="-122"/>
              </a:rPr>
              <a:t>防“忽悠”群众</a:t>
            </a:r>
            <a:endParaRPr lang="zh-CN" altLang="en-US" sz="2400" b="1" dirty="0">
              <a:latin typeface="汉仪大宋简" panose="02010609000101010101" pitchFamily="49" charset="-122"/>
              <a:ea typeface="汉仪大宋简" panose="02010609000101010101" pitchFamily="49" charset="-122"/>
            </a:endParaRPr>
          </a:p>
        </p:txBody>
      </p:sp>
      <p:grpSp>
        <p:nvGrpSpPr>
          <p:cNvPr id="3" name="组合 2"/>
          <p:cNvGrpSpPr/>
          <p:nvPr/>
        </p:nvGrpSpPr>
        <p:grpSpPr>
          <a:xfrm>
            <a:off x="1397000" y="3569335"/>
            <a:ext cx="8829040" cy="2110740"/>
            <a:chOff x="672318" y="2873162"/>
            <a:chExt cx="8883211" cy="2780062"/>
          </a:xfrm>
        </p:grpSpPr>
        <p:sp>
          <p:nvSpPr>
            <p:cNvPr id="10" name="矩形 9"/>
            <p:cNvSpPr/>
            <p:nvPr/>
          </p:nvSpPr>
          <p:spPr>
            <a:xfrm>
              <a:off x="672318" y="2873162"/>
              <a:ext cx="8883211" cy="2780062"/>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824376" y="2986907"/>
              <a:ext cx="8579096" cy="2309191"/>
            </a:xfrm>
            <a:prstGeom prst="rect">
              <a:avLst/>
            </a:prstGeom>
          </p:spPr>
          <p:txBody>
            <a:bodyPr wrap="square">
              <a:spAutoFit/>
            </a:bodyPr>
            <a:lstStyle/>
            <a:p>
              <a:pPr indent="457200" algn="just" fontAlgn="auto">
                <a:lnSpc>
                  <a:spcPct val="150000"/>
                </a:lnSpc>
              </a:pPr>
              <a:r>
                <a:rPr lang="zh-CN" altLang="en-US" b="1" dirty="0">
                  <a:solidFill>
                    <a:srgbClr val="591300"/>
                  </a:solidFill>
                  <a:latin typeface="宋体" panose="02010600030101010101" pitchFamily="2" charset="-122"/>
                  <a:ea typeface="宋体" panose="02010600030101010101" pitchFamily="2" charset="-122"/>
                  <a:cs typeface="宋体" panose="02010600030101010101" pitchFamily="2" charset="-122"/>
                </a:rPr>
                <a:t>要坚决杜绝对在群众面前“太油性”的做法，世俗老到、工于心计，浮在面上、回避民意；喜欢“打太极”“做推手”，环顾左右而言他，忽悠别人去堵“枪眼”，自己却明哲保身躲“清静”。必须要看到，群众可爱但决不可欺、可信但决不可废、可教但决不可虐，否则，小问题可能变成大事件，小变异可能导致大冲突。</a:t>
              </a:r>
              <a:endParaRPr lang="zh-CN" altLang="en-US" b="1" dirty="0">
                <a:solidFill>
                  <a:srgbClr val="591300"/>
                </a:solidFill>
                <a:latin typeface="宋体" panose="02010600030101010101" pitchFamily="2" charset="-122"/>
                <a:ea typeface="宋体" panose="02010600030101010101" pitchFamily="2" charset="-122"/>
                <a:cs typeface="宋体" panose="02010600030101010101" pitchFamily="2" charset="-122"/>
              </a:endParaRPr>
            </a:p>
          </p:txBody>
        </p:sp>
      </p:grpSp>
      <p:sp>
        <p:nvSpPr>
          <p:cNvPr id="20" name="文本框 19"/>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endParaRPr lang="zh-CN" altLang="en-US" sz="2000" dirty="0"/>
          </a:p>
        </p:txBody>
      </p:sp>
    </p:spTree>
  </p:cSld>
  <p:clrMapOvr>
    <a:masterClrMapping/>
  </p:clrMapOvr>
  <mc:AlternateContent xmlns:mc="http://schemas.openxmlformats.org/markup-compatibility/2006">
    <mc:Choice xmlns:p14="http://schemas.microsoft.com/office/powerpoint/2010/main" Requires="p14">
      <p:transition spd="slow" p14:dur="1400" advTm="0">
        <p14:ripp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Effect transition="in" filter="fade">
                                      <p:cBhvr>
                                        <p:cTn id="13" dur="1000"/>
                                        <p:tgtEl>
                                          <p:spTgt spid="5"/>
                                        </p:tgtEl>
                                      </p:cBhvr>
                                    </p:animEffect>
                                  </p:childTnLst>
                                </p:cTn>
                              </p:par>
                              <p:par>
                                <p:cTn id="14" presetID="1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1500"/>
                                        <p:tgtEl>
                                          <p:spTgt spid="3"/>
                                        </p:tgtEl>
                                        <p:attrNameLst>
                                          <p:attrName>ppt_y</p:attrName>
                                        </p:attrNameLst>
                                      </p:cBhvr>
                                      <p:tavLst>
                                        <p:tav tm="0">
                                          <p:val>
                                            <p:strVal val="#ppt_y+#ppt_h*1.125000"/>
                                          </p:val>
                                        </p:tav>
                                        <p:tav tm="100000">
                                          <p:val>
                                            <p:strVal val="#ppt_y"/>
                                          </p:val>
                                        </p:tav>
                                      </p:tavLst>
                                    </p:anim>
                                    <p:animEffect transition="in" filter="wipe(up)">
                                      <p:cBhvr>
                                        <p:cTn id="17" dur="1500"/>
                                        <p:tgtEl>
                                          <p:spTgt spid="3"/>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ldLvl="0"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BEBA8EAE-BF5A-486C-A8C5-ECC9F3942E4B}">
                <a14:imgProps xmlns:a14="http://schemas.microsoft.com/office/drawing/2010/main">
                  <a14:imgLayer r:embed="rId2">
                    <a14:imgEffect>
                      <a14:brightnessContrast bright="20000" contrast="40000"/>
                    </a14:imgEffect>
                  </a14:imgLayer>
                </a14:imgProps>
              </a:ext>
              <a:ext uri="{28A0092B-C50C-407E-A947-70E740481C1C}">
                <a14:useLocalDpi xmlns:a14="http://schemas.microsoft.com/office/drawing/2010/main" val="0"/>
              </a:ext>
            </a:extLst>
          </a:blip>
          <a:srcRect t="59767" r="41251"/>
          <a:stretch>
            <a:fillRect/>
          </a:stretch>
        </p:blipFill>
        <p:spPr>
          <a:xfrm>
            <a:off x="0" y="2685333"/>
            <a:ext cx="12192000" cy="4172667"/>
          </a:xfrm>
          <a:prstGeom prst="rect">
            <a:avLst/>
          </a:prstGeom>
        </p:spPr>
      </p:pic>
      <p:pic>
        <p:nvPicPr>
          <p:cNvPr id="5" name="图片 4"/>
          <p:cNvPicPr>
            <a:picLocks noChangeAspect="1"/>
          </p:cNvPicPr>
          <p:nvPr/>
        </p:nvPicPr>
        <p:blipFill rotWithShape="1">
          <a:blip r:embed="rId3" cstate="hqprint">
            <a:extLst>
              <a:ext uri="{28A0092B-C50C-407E-A947-70E740481C1C}">
                <a14:useLocalDpi xmlns:a14="http://schemas.microsoft.com/office/drawing/2010/main" val="0"/>
              </a:ext>
            </a:extLst>
          </a:blip>
          <a:srcRect t="69706"/>
          <a:stretch>
            <a:fillRect/>
          </a:stretch>
        </p:blipFill>
        <p:spPr>
          <a:xfrm>
            <a:off x="0" y="5250426"/>
            <a:ext cx="12192000" cy="1607575"/>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63321" t="56719" r="1511" b="17085"/>
          <a:stretch>
            <a:fillRect/>
          </a:stretch>
        </p:blipFill>
        <p:spPr>
          <a:xfrm flipH="1">
            <a:off x="0" y="3602579"/>
            <a:ext cx="2914650" cy="3255421"/>
          </a:xfrm>
          <a:prstGeom prst="rect">
            <a:avLst/>
          </a:prstGeom>
        </p:spPr>
      </p:pic>
      <p:grpSp>
        <p:nvGrpSpPr>
          <p:cNvPr id="10" name="组合 9"/>
          <p:cNvGrpSpPr/>
          <p:nvPr/>
        </p:nvGrpSpPr>
        <p:grpSpPr>
          <a:xfrm>
            <a:off x="5219048" y="690293"/>
            <a:ext cx="1769143" cy="1769143"/>
            <a:chOff x="3851921" y="107991"/>
            <a:chExt cx="1792566" cy="1792567"/>
          </a:xfrm>
          <a:solidFill>
            <a:srgbClr val="FF0000"/>
          </a:solidFill>
          <a:effectLst/>
        </p:grpSpPr>
        <p:sp>
          <p:nvSpPr>
            <p:cNvPr id="11" name="Freeform 29"/>
            <p:cNvSpPr/>
            <p:nvPr/>
          </p:nvSpPr>
          <p:spPr bwMode="auto">
            <a:xfrm>
              <a:off x="4401088" y="564469"/>
              <a:ext cx="867835" cy="775494"/>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任意多边形 14"/>
            <p:cNvSpPr/>
            <p:nvPr/>
          </p:nvSpPr>
          <p:spPr>
            <a:xfrm>
              <a:off x="3851921" y="107991"/>
              <a:ext cx="1792566" cy="1792567"/>
            </a:xfrm>
            <a:custGeom>
              <a:avLst/>
              <a:gdLst>
                <a:gd name="connsiteX0" fmla="*/ 1677670 w 2407137"/>
                <a:gd name="connsiteY0" fmla="*/ 1837666 h 2407138"/>
                <a:gd name="connsiteX1" fmla="*/ 1683974 w 2407137"/>
                <a:gd name="connsiteY1" fmla="*/ 1833341 h 2407138"/>
                <a:gd name="connsiteX2" fmla="*/ 1689813 w 2407137"/>
                <a:gd name="connsiteY2" fmla="*/ 1828403 h 2407138"/>
                <a:gd name="connsiteX3" fmla="*/ 1945042 w 2407137"/>
                <a:gd name="connsiteY3" fmla="*/ 2162988 h 2407138"/>
                <a:gd name="connsiteX4" fmla="*/ 1932899 w 2407137"/>
                <a:gd name="connsiteY4" fmla="*/ 2172251 h 2407138"/>
                <a:gd name="connsiteX5" fmla="*/ 1592663 w 2407137"/>
                <a:gd name="connsiteY5" fmla="*/ 1892774 h 2407138"/>
                <a:gd name="connsiteX6" fmla="*/ 1605769 w 2407137"/>
                <a:gd name="connsiteY6" fmla="*/ 1884929 h 2407138"/>
                <a:gd name="connsiteX7" fmla="*/ 1748914 w 2407137"/>
                <a:gd name="connsiteY7" fmla="*/ 2132863 h 2407138"/>
                <a:gd name="connsiteX8" fmla="*/ 1735858 w 2407137"/>
                <a:gd name="connsiteY8" fmla="*/ 2140795 h 2407138"/>
                <a:gd name="connsiteX9" fmla="*/ 1768789 w 2407137"/>
                <a:gd name="connsiteY9" fmla="*/ 1757990 h 2407138"/>
                <a:gd name="connsiteX10" fmla="*/ 1971301 w 2407137"/>
                <a:gd name="connsiteY10" fmla="*/ 1960502 h 2407138"/>
                <a:gd name="connsiteX11" fmla="*/ 1966159 w 2407137"/>
                <a:gd name="connsiteY11" fmla="*/ 1966159 h 2407138"/>
                <a:gd name="connsiteX12" fmla="*/ 1960501 w 2407137"/>
                <a:gd name="connsiteY12" fmla="*/ 1971301 h 2407138"/>
                <a:gd name="connsiteX13" fmla="*/ 1758092 w 2407137"/>
                <a:gd name="connsiteY13" fmla="*/ 1768892 h 2407138"/>
                <a:gd name="connsiteX14" fmla="*/ 1765079 w 2407137"/>
                <a:gd name="connsiteY14" fmla="*/ 1762526 h 2407138"/>
                <a:gd name="connsiteX15" fmla="*/ 1834740 w 2407137"/>
                <a:gd name="connsiteY15" fmla="*/ 1681091 h 2407138"/>
                <a:gd name="connsiteX16" fmla="*/ 2168093 w 2407137"/>
                <a:gd name="connsiteY16" fmla="*/ 1938389 h 2407138"/>
                <a:gd name="connsiteX17" fmla="*/ 2158761 w 2407137"/>
                <a:gd name="connsiteY17" fmla="*/ 1950479 h 2407138"/>
                <a:gd name="connsiteX18" fmla="*/ 1825285 w 2407137"/>
                <a:gd name="connsiteY18" fmla="*/ 1693086 h 2407138"/>
                <a:gd name="connsiteX19" fmla="*/ 1497292 w 2407137"/>
                <a:gd name="connsiteY19" fmla="*/ 1938505 h 2407138"/>
                <a:gd name="connsiteX20" fmla="*/ 1511359 w 2407137"/>
                <a:gd name="connsiteY20" fmla="*/ 1932557 h 2407138"/>
                <a:gd name="connsiteX21" fmla="*/ 1671461 w 2407137"/>
                <a:gd name="connsiteY21" fmla="*/ 2322204 h 2407138"/>
                <a:gd name="connsiteX22" fmla="*/ 1657335 w 2407137"/>
                <a:gd name="connsiteY22" fmla="*/ 2328008 h 2407138"/>
                <a:gd name="connsiteX23" fmla="*/ 1400984 w 2407137"/>
                <a:gd name="connsiteY23" fmla="*/ 1969841 h 2407138"/>
                <a:gd name="connsiteX24" fmla="*/ 1415837 w 2407137"/>
                <a:gd name="connsiteY24" fmla="*/ 1966261 h 2407138"/>
                <a:gd name="connsiteX25" fmla="*/ 1489829 w 2407137"/>
                <a:gd name="connsiteY25" fmla="*/ 2242404 h 2407138"/>
                <a:gd name="connsiteX26" fmla="*/ 1475037 w 2407137"/>
                <a:gd name="connsiteY26" fmla="*/ 2246208 h 2407138"/>
                <a:gd name="connsiteX27" fmla="*/ 1890343 w 2407137"/>
                <a:gd name="connsiteY27" fmla="*/ 1591261 h 2407138"/>
                <a:gd name="connsiteX28" fmla="*/ 2140794 w 2407137"/>
                <a:gd name="connsiteY28" fmla="*/ 1735859 h 2407138"/>
                <a:gd name="connsiteX29" fmla="*/ 2132863 w 2407137"/>
                <a:gd name="connsiteY29" fmla="*/ 1748915 h 2407138"/>
                <a:gd name="connsiteX30" fmla="*/ 1883112 w 2407137"/>
                <a:gd name="connsiteY30" fmla="*/ 1604721 h 2407138"/>
                <a:gd name="connsiteX31" fmla="*/ 1934589 w 2407137"/>
                <a:gd name="connsiteY31" fmla="*/ 1500527 h 2407138"/>
                <a:gd name="connsiteX32" fmla="*/ 2325413 w 2407137"/>
                <a:gd name="connsiteY32" fmla="*/ 1663714 h 2407138"/>
                <a:gd name="connsiteX33" fmla="*/ 2319529 w 2407137"/>
                <a:gd name="connsiteY33" fmla="*/ 1677807 h 2407138"/>
                <a:gd name="connsiteX34" fmla="*/ 1928334 w 2407137"/>
                <a:gd name="connsiteY34" fmla="*/ 1514465 h 2407138"/>
                <a:gd name="connsiteX35" fmla="*/ 1296758 w 2407137"/>
                <a:gd name="connsiteY35" fmla="*/ 1987081 h 2407138"/>
                <a:gd name="connsiteX36" fmla="*/ 1311855 w 2407137"/>
                <a:gd name="connsiteY36" fmla="*/ 1984732 h 2407138"/>
                <a:gd name="connsiteX37" fmla="*/ 1365995 w 2407137"/>
                <a:gd name="connsiteY37" fmla="*/ 2405187 h 2407138"/>
                <a:gd name="connsiteX38" fmla="*/ 1350847 w 2407137"/>
                <a:gd name="connsiteY38" fmla="*/ 2407138 h 2407138"/>
                <a:gd name="connsiteX39" fmla="*/ 1195932 w 2407137"/>
                <a:gd name="connsiteY39" fmla="*/ 1995746 h 2407138"/>
                <a:gd name="connsiteX40" fmla="*/ 1211204 w 2407137"/>
                <a:gd name="connsiteY40" fmla="*/ 1995179 h 2407138"/>
                <a:gd name="connsiteX41" fmla="*/ 1211204 w 2407137"/>
                <a:gd name="connsiteY41" fmla="*/ 2281649 h 2407138"/>
                <a:gd name="connsiteX42" fmla="*/ 1203568 w 2407137"/>
                <a:gd name="connsiteY42" fmla="*/ 2282034 h 2407138"/>
                <a:gd name="connsiteX43" fmla="*/ 1195932 w 2407137"/>
                <a:gd name="connsiteY43" fmla="*/ 2281649 h 2407138"/>
                <a:gd name="connsiteX44" fmla="*/ 1968060 w 2407137"/>
                <a:gd name="connsiteY44" fmla="*/ 1400508 h 2407138"/>
                <a:gd name="connsiteX45" fmla="*/ 2246208 w 2407137"/>
                <a:gd name="connsiteY45" fmla="*/ 1475038 h 2407138"/>
                <a:gd name="connsiteX46" fmla="*/ 2242404 w 2407137"/>
                <a:gd name="connsiteY46" fmla="*/ 1489831 h 2407138"/>
                <a:gd name="connsiteX47" fmla="*/ 1963516 w 2407137"/>
                <a:gd name="connsiteY47" fmla="*/ 1415103 h 2407138"/>
                <a:gd name="connsiteX48" fmla="*/ 1090481 w 2407137"/>
                <a:gd name="connsiteY48" fmla="*/ 1986840 h 2407138"/>
                <a:gd name="connsiteX49" fmla="*/ 1097951 w 2407137"/>
                <a:gd name="connsiteY49" fmla="*/ 1988584 h 2407138"/>
                <a:gd name="connsiteX50" fmla="*/ 1105617 w 2407137"/>
                <a:gd name="connsiteY50" fmla="*/ 1988876 h 2407138"/>
                <a:gd name="connsiteX51" fmla="*/ 1049458 w 2407137"/>
                <a:gd name="connsiteY51" fmla="*/ 2406281 h 2407138"/>
                <a:gd name="connsiteX52" fmla="*/ 1034322 w 2407137"/>
                <a:gd name="connsiteY52" fmla="*/ 2404245 h 2407138"/>
                <a:gd name="connsiteX53" fmla="*/ 1988876 w 2407137"/>
                <a:gd name="connsiteY53" fmla="*/ 1301520 h 2407138"/>
                <a:gd name="connsiteX54" fmla="*/ 2406281 w 2407137"/>
                <a:gd name="connsiteY54" fmla="*/ 1357679 h 2407138"/>
                <a:gd name="connsiteX55" fmla="*/ 2404244 w 2407137"/>
                <a:gd name="connsiteY55" fmla="*/ 1372815 h 2407138"/>
                <a:gd name="connsiteX56" fmla="*/ 1986840 w 2407137"/>
                <a:gd name="connsiteY56" fmla="*/ 1316657 h 2407138"/>
                <a:gd name="connsiteX57" fmla="*/ 1988583 w 2407137"/>
                <a:gd name="connsiteY57" fmla="*/ 1309187 h 2407138"/>
                <a:gd name="connsiteX58" fmla="*/ 992036 w 2407137"/>
                <a:gd name="connsiteY58" fmla="*/ 1963517 h 2407138"/>
                <a:gd name="connsiteX59" fmla="*/ 1006629 w 2407137"/>
                <a:gd name="connsiteY59" fmla="*/ 1968061 h 2407138"/>
                <a:gd name="connsiteX60" fmla="*/ 932100 w 2407137"/>
                <a:gd name="connsiteY60" fmla="*/ 2246208 h 2407138"/>
                <a:gd name="connsiteX61" fmla="*/ 917308 w 2407137"/>
                <a:gd name="connsiteY61" fmla="*/ 2242405 h 2407138"/>
                <a:gd name="connsiteX62" fmla="*/ 1995178 w 2407137"/>
                <a:gd name="connsiteY62" fmla="*/ 1195933 h 2407138"/>
                <a:gd name="connsiteX63" fmla="*/ 2281649 w 2407137"/>
                <a:gd name="connsiteY63" fmla="*/ 1195933 h 2407138"/>
                <a:gd name="connsiteX64" fmla="*/ 2282034 w 2407137"/>
                <a:gd name="connsiteY64" fmla="*/ 1203569 h 2407138"/>
                <a:gd name="connsiteX65" fmla="*/ 2281649 w 2407137"/>
                <a:gd name="connsiteY65" fmla="*/ 1211206 h 2407138"/>
                <a:gd name="connsiteX66" fmla="*/ 1995745 w 2407137"/>
                <a:gd name="connsiteY66" fmla="*/ 1211206 h 2407138"/>
                <a:gd name="connsiteX67" fmla="*/ 1984731 w 2407137"/>
                <a:gd name="connsiteY67" fmla="*/ 1095284 h 2407138"/>
                <a:gd name="connsiteX68" fmla="*/ 2405186 w 2407137"/>
                <a:gd name="connsiteY68" fmla="*/ 1041144 h 2407138"/>
                <a:gd name="connsiteX69" fmla="*/ 2407137 w 2407137"/>
                <a:gd name="connsiteY69" fmla="*/ 1056290 h 2407138"/>
                <a:gd name="connsiteX70" fmla="*/ 1987080 w 2407137"/>
                <a:gd name="connsiteY70" fmla="*/ 1110379 h 2407138"/>
                <a:gd name="connsiteX71" fmla="*/ 892672 w 2407137"/>
                <a:gd name="connsiteY71" fmla="*/ 1928335 h 2407138"/>
                <a:gd name="connsiteX72" fmla="*/ 906611 w 2407137"/>
                <a:gd name="connsiteY72" fmla="*/ 1934590 h 2407138"/>
                <a:gd name="connsiteX73" fmla="*/ 743425 w 2407137"/>
                <a:gd name="connsiteY73" fmla="*/ 2325414 h 2407138"/>
                <a:gd name="connsiteX74" fmla="*/ 729331 w 2407137"/>
                <a:gd name="connsiteY74" fmla="*/ 2319529 h 2407138"/>
                <a:gd name="connsiteX75" fmla="*/ 802416 w 2407137"/>
                <a:gd name="connsiteY75" fmla="*/ 1883113 h 2407138"/>
                <a:gd name="connsiteX76" fmla="*/ 815877 w 2407137"/>
                <a:gd name="connsiteY76" fmla="*/ 1890344 h 2407138"/>
                <a:gd name="connsiteX77" fmla="*/ 671279 w 2407137"/>
                <a:gd name="connsiteY77" fmla="*/ 2140796 h 2407138"/>
                <a:gd name="connsiteX78" fmla="*/ 658223 w 2407137"/>
                <a:gd name="connsiteY78" fmla="*/ 2132863 h 2407138"/>
                <a:gd name="connsiteX79" fmla="*/ 1966260 w 2407137"/>
                <a:gd name="connsiteY79" fmla="*/ 991301 h 2407138"/>
                <a:gd name="connsiteX80" fmla="*/ 2242405 w 2407137"/>
                <a:gd name="connsiteY80" fmla="*/ 917309 h 2407138"/>
                <a:gd name="connsiteX81" fmla="*/ 2246208 w 2407137"/>
                <a:gd name="connsiteY81" fmla="*/ 932101 h 2407138"/>
                <a:gd name="connsiteX82" fmla="*/ 1969840 w 2407137"/>
                <a:gd name="connsiteY82" fmla="*/ 1006153 h 2407138"/>
                <a:gd name="connsiteX83" fmla="*/ 1932557 w 2407137"/>
                <a:gd name="connsiteY83" fmla="*/ 895779 h 2407138"/>
                <a:gd name="connsiteX84" fmla="*/ 2322203 w 2407137"/>
                <a:gd name="connsiteY84" fmla="*/ 735676 h 2407138"/>
                <a:gd name="connsiteX85" fmla="*/ 2328008 w 2407137"/>
                <a:gd name="connsiteY85" fmla="*/ 749803 h 2407138"/>
                <a:gd name="connsiteX86" fmla="*/ 1938504 w 2407137"/>
                <a:gd name="connsiteY86" fmla="*/ 909846 h 2407138"/>
                <a:gd name="connsiteX87" fmla="*/ 714051 w 2407137"/>
                <a:gd name="connsiteY87" fmla="*/ 1825286 h 2407138"/>
                <a:gd name="connsiteX88" fmla="*/ 726047 w 2407137"/>
                <a:gd name="connsiteY88" fmla="*/ 1834740 h 2407138"/>
                <a:gd name="connsiteX89" fmla="*/ 468748 w 2407137"/>
                <a:gd name="connsiteY89" fmla="*/ 2168094 h 2407138"/>
                <a:gd name="connsiteX90" fmla="*/ 456659 w 2407137"/>
                <a:gd name="connsiteY90" fmla="*/ 2158762 h 2407138"/>
                <a:gd name="connsiteX91" fmla="*/ 638245 w 2407137"/>
                <a:gd name="connsiteY91" fmla="*/ 1758093 h 2407138"/>
                <a:gd name="connsiteX92" fmla="*/ 644611 w 2407137"/>
                <a:gd name="connsiteY92" fmla="*/ 1765080 h 2407138"/>
                <a:gd name="connsiteX93" fmla="*/ 649147 w 2407137"/>
                <a:gd name="connsiteY93" fmla="*/ 1768790 h 2407138"/>
                <a:gd name="connsiteX94" fmla="*/ 446636 w 2407137"/>
                <a:gd name="connsiteY94" fmla="*/ 1971302 h 2407138"/>
                <a:gd name="connsiteX95" fmla="*/ 440978 w 2407137"/>
                <a:gd name="connsiteY95" fmla="*/ 1966159 h 2407138"/>
                <a:gd name="connsiteX96" fmla="*/ 435836 w 2407137"/>
                <a:gd name="connsiteY96" fmla="*/ 1960502 h 2407138"/>
                <a:gd name="connsiteX97" fmla="*/ 1884928 w 2407137"/>
                <a:gd name="connsiteY97" fmla="*/ 801368 h 2407138"/>
                <a:gd name="connsiteX98" fmla="*/ 2132863 w 2407137"/>
                <a:gd name="connsiteY98" fmla="*/ 658223 h 2407138"/>
                <a:gd name="connsiteX99" fmla="*/ 2140794 w 2407137"/>
                <a:gd name="connsiteY99" fmla="*/ 671279 h 2407138"/>
                <a:gd name="connsiteX100" fmla="*/ 1892773 w 2407137"/>
                <a:gd name="connsiteY100" fmla="*/ 814474 h 2407138"/>
                <a:gd name="connsiteX101" fmla="*/ 1828403 w 2407137"/>
                <a:gd name="connsiteY101" fmla="*/ 717325 h 2407138"/>
                <a:gd name="connsiteX102" fmla="*/ 2162987 w 2407137"/>
                <a:gd name="connsiteY102" fmla="*/ 462095 h 2407138"/>
                <a:gd name="connsiteX103" fmla="*/ 2172250 w 2407137"/>
                <a:gd name="connsiteY103" fmla="*/ 474239 h 2407138"/>
                <a:gd name="connsiteX104" fmla="*/ 1837666 w 2407137"/>
                <a:gd name="connsiteY104" fmla="*/ 729468 h 2407138"/>
                <a:gd name="connsiteX105" fmla="*/ 1833340 w 2407137"/>
                <a:gd name="connsiteY105" fmla="*/ 723163 h 2407138"/>
                <a:gd name="connsiteX106" fmla="*/ 234886 w 2407137"/>
                <a:gd name="connsiteY106" fmla="*/ 1932900 h 2407138"/>
                <a:gd name="connsiteX107" fmla="*/ 569471 w 2407137"/>
                <a:gd name="connsiteY107" fmla="*/ 1677670 h 2407138"/>
                <a:gd name="connsiteX108" fmla="*/ 573796 w 2407137"/>
                <a:gd name="connsiteY108" fmla="*/ 1683975 h 2407138"/>
                <a:gd name="connsiteX109" fmla="*/ 578735 w 2407137"/>
                <a:gd name="connsiteY109" fmla="*/ 1689813 h 2407138"/>
                <a:gd name="connsiteX110" fmla="*/ 244150 w 2407137"/>
                <a:gd name="connsiteY110" fmla="*/ 1945043 h 2407138"/>
                <a:gd name="connsiteX111" fmla="*/ 266342 w 2407137"/>
                <a:gd name="connsiteY111" fmla="*/ 1735860 h 2407138"/>
                <a:gd name="connsiteX112" fmla="*/ 514363 w 2407137"/>
                <a:gd name="connsiteY112" fmla="*/ 1592665 h 2407138"/>
                <a:gd name="connsiteX113" fmla="*/ 522208 w 2407137"/>
                <a:gd name="connsiteY113" fmla="*/ 1605770 h 2407138"/>
                <a:gd name="connsiteX114" fmla="*/ 274274 w 2407137"/>
                <a:gd name="connsiteY114" fmla="*/ 1748916 h 2407138"/>
                <a:gd name="connsiteX115" fmla="*/ 1960501 w 2407137"/>
                <a:gd name="connsiteY115" fmla="*/ 435837 h 2407138"/>
                <a:gd name="connsiteX116" fmla="*/ 1966159 w 2407137"/>
                <a:gd name="connsiteY116" fmla="*/ 440979 h 2407138"/>
                <a:gd name="connsiteX117" fmla="*/ 1971301 w 2407137"/>
                <a:gd name="connsiteY117" fmla="*/ 446637 h 2407138"/>
                <a:gd name="connsiteX118" fmla="*/ 1768891 w 2407137"/>
                <a:gd name="connsiteY118" fmla="*/ 649046 h 2407138"/>
                <a:gd name="connsiteX119" fmla="*/ 1762525 w 2407137"/>
                <a:gd name="connsiteY119" fmla="*/ 642058 h 2407138"/>
                <a:gd name="connsiteX120" fmla="*/ 1757990 w 2407137"/>
                <a:gd name="connsiteY120" fmla="*/ 638348 h 2407138"/>
                <a:gd name="connsiteX121" fmla="*/ 1938389 w 2407137"/>
                <a:gd name="connsiteY121" fmla="*/ 239045 h 2407138"/>
                <a:gd name="connsiteX122" fmla="*/ 1950479 w 2407137"/>
                <a:gd name="connsiteY122" fmla="*/ 248377 h 2407138"/>
                <a:gd name="connsiteX123" fmla="*/ 1693086 w 2407137"/>
                <a:gd name="connsiteY123" fmla="*/ 581852 h 2407138"/>
                <a:gd name="connsiteX124" fmla="*/ 1681090 w 2407137"/>
                <a:gd name="connsiteY124" fmla="*/ 572398 h 2407138"/>
                <a:gd name="connsiteX125" fmla="*/ 79129 w 2407137"/>
                <a:gd name="connsiteY125" fmla="*/ 1657336 h 2407138"/>
                <a:gd name="connsiteX126" fmla="*/ 468633 w 2407137"/>
                <a:gd name="connsiteY126" fmla="*/ 1497292 h 2407138"/>
                <a:gd name="connsiteX127" fmla="*/ 474580 w 2407137"/>
                <a:gd name="connsiteY127" fmla="*/ 1511360 h 2407138"/>
                <a:gd name="connsiteX128" fmla="*/ 84934 w 2407137"/>
                <a:gd name="connsiteY128" fmla="*/ 1671462 h 2407138"/>
                <a:gd name="connsiteX129" fmla="*/ 160929 w 2407137"/>
                <a:gd name="connsiteY129" fmla="*/ 1475039 h 2407138"/>
                <a:gd name="connsiteX130" fmla="*/ 437296 w 2407137"/>
                <a:gd name="connsiteY130" fmla="*/ 1400986 h 2407138"/>
                <a:gd name="connsiteX131" fmla="*/ 440876 w 2407137"/>
                <a:gd name="connsiteY131" fmla="*/ 1415837 h 2407138"/>
                <a:gd name="connsiteX132" fmla="*/ 164732 w 2407137"/>
                <a:gd name="connsiteY132" fmla="*/ 1489830 h 2407138"/>
                <a:gd name="connsiteX133" fmla="*/ 1735859 w 2407137"/>
                <a:gd name="connsiteY133" fmla="*/ 266344 h 2407138"/>
                <a:gd name="connsiteX134" fmla="*/ 1748915 w 2407137"/>
                <a:gd name="connsiteY134" fmla="*/ 274276 h 2407138"/>
                <a:gd name="connsiteX135" fmla="*/ 1604721 w 2407137"/>
                <a:gd name="connsiteY135" fmla="*/ 524026 h 2407138"/>
                <a:gd name="connsiteX136" fmla="*/ 1591261 w 2407137"/>
                <a:gd name="connsiteY136" fmla="*/ 516794 h 2407138"/>
                <a:gd name="connsiteX137" fmla="*/ 1663713 w 2407137"/>
                <a:gd name="connsiteY137" fmla="*/ 81725 h 2407138"/>
                <a:gd name="connsiteX138" fmla="*/ 1677806 w 2407137"/>
                <a:gd name="connsiteY138" fmla="*/ 87609 h 2407138"/>
                <a:gd name="connsiteX139" fmla="*/ 1514465 w 2407137"/>
                <a:gd name="connsiteY139" fmla="*/ 478804 h 2407138"/>
                <a:gd name="connsiteX140" fmla="*/ 1500526 w 2407137"/>
                <a:gd name="connsiteY140" fmla="*/ 472548 h 2407138"/>
                <a:gd name="connsiteX141" fmla="*/ 0 w 2407137"/>
                <a:gd name="connsiteY141" fmla="*/ 1350847 h 2407138"/>
                <a:gd name="connsiteX142" fmla="*/ 420056 w 2407137"/>
                <a:gd name="connsiteY142" fmla="*/ 1296759 h 2407138"/>
                <a:gd name="connsiteX143" fmla="*/ 422405 w 2407137"/>
                <a:gd name="connsiteY143" fmla="*/ 1311854 h 2407138"/>
                <a:gd name="connsiteX144" fmla="*/ 1951 w 2407137"/>
                <a:gd name="connsiteY144" fmla="*/ 1365994 h 2407138"/>
                <a:gd name="connsiteX145" fmla="*/ 125488 w 2407137"/>
                <a:gd name="connsiteY145" fmla="*/ 1195933 h 2407138"/>
                <a:gd name="connsiteX146" fmla="*/ 411391 w 2407137"/>
                <a:gd name="connsiteY146" fmla="*/ 1195933 h 2407138"/>
                <a:gd name="connsiteX147" fmla="*/ 411958 w 2407137"/>
                <a:gd name="connsiteY147" fmla="*/ 1211206 h 2407138"/>
                <a:gd name="connsiteX148" fmla="*/ 125488 w 2407137"/>
                <a:gd name="connsiteY148" fmla="*/ 1211206 h 2407138"/>
                <a:gd name="connsiteX149" fmla="*/ 125102 w 2407137"/>
                <a:gd name="connsiteY149" fmla="*/ 1203569 h 2407138"/>
                <a:gd name="connsiteX150" fmla="*/ 1475037 w 2407137"/>
                <a:gd name="connsiteY150" fmla="*/ 160931 h 2407138"/>
                <a:gd name="connsiteX151" fmla="*/ 1489829 w 2407137"/>
                <a:gd name="connsiteY151" fmla="*/ 164734 h 2407138"/>
                <a:gd name="connsiteX152" fmla="*/ 1415102 w 2407137"/>
                <a:gd name="connsiteY152" fmla="*/ 443621 h 2407138"/>
                <a:gd name="connsiteX153" fmla="*/ 1400508 w 2407137"/>
                <a:gd name="connsiteY153" fmla="*/ 439077 h 2407138"/>
                <a:gd name="connsiteX154" fmla="*/ 164732 w 2407137"/>
                <a:gd name="connsiteY154" fmla="*/ 917309 h 2407138"/>
                <a:gd name="connsiteX155" fmla="*/ 443620 w 2407137"/>
                <a:gd name="connsiteY155" fmla="*/ 992037 h 2407138"/>
                <a:gd name="connsiteX156" fmla="*/ 439076 w 2407137"/>
                <a:gd name="connsiteY156" fmla="*/ 1006630 h 2407138"/>
                <a:gd name="connsiteX157" fmla="*/ 160929 w 2407137"/>
                <a:gd name="connsiteY157" fmla="*/ 932101 h 2407138"/>
                <a:gd name="connsiteX158" fmla="*/ 1195932 w 2407137"/>
                <a:gd name="connsiteY158" fmla="*/ 125490 h 2407138"/>
                <a:gd name="connsiteX159" fmla="*/ 1203568 w 2407137"/>
                <a:gd name="connsiteY159" fmla="*/ 125104 h 2407138"/>
                <a:gd name="connsiteX160" fmla="*/ 1211205 w 2407137"/>
                <a:gd name="connsiteY160" fmla="*/ 125490 h 2407138"/>
                <a:gd name="connsiteX161" fmla="*/ 1211205 w 2407137"/>
                <a:gd name="connsiteY161" fmla="*/ 411392 h 2407138"/>
                <a:gd name="connsiteX162" fmla="*/ 1195932 w 2407137"/>
                <a:gd name="connsiteY162" fmla="*/ 411959 h 2407138"/>
                <a:gd name="connsiteX163" fmla="*/ 1357679 w 2407137"/>
                <a:gd name="connsiteY163" fmla="*/ 856 h 2407138"/>
                <a:gd name="connsiteX164" fmla="*/ 1372816 w 2407137"/>
                <a:gd name="connsiteY164" fmla="*/ 2893 h 2407138"/>
                <a:gd name="connsiteX165" fmla="*/ 1316657 w 2407137"/>
                <a:gd name="connsiteY165" fmla="*/ 420298 h 2407138"/>
                <a:gd name="connsiteX166" fmla="*/ 1309186 w 2407137"/>
                <a:gd name="connsiteY166" fmla="*/ 418554 h 2407138"/>
                <a:gd name="connsiteX167" fmla="*/ 1301520 w 2407137"/>
                <a:gd name="connsiteY167" fmla="*/ 418261 h 2407138"/>
                <a:gd name="connsiteX168" fmla="*/ 2893 w 2407137"/>
                <a:gd name="connsiteY168" fmla="*/ 1034322 h 2407138"/>
                <a:gd name="connsiteX169" fmla="*/ 420297 w 2407137"/>
                <a:gd name="connsiteY169" fmla="*/ 1090480 h 2407138"/>
                <a:gd name="connsiteX170" fmla="*/ 418554 w 2407137"/>
                <a:gd name="connsiteY170" fmla="*/ 1097951 h 2407138"/>
                <a:gd name="connsiteX171" fmla="*/ 418261 w 2407137"/>
                <a:gd name="connsiteY171" fmla="*/ 1105616 h 2407138"/>
                <a:gd name="connsiteX172" fmla="*/ 855 w 2407137"/>
                <a:gd name="connsiteY172" fmla="*/ 1049458 h 2407138"/>
                <a:gd name="connsiteX173" fmla="*/ 274274 w 2407137"/>
                <a:gd name="connsiteY173" fmla="*/ 658223 h 2407138"/>
                <a:gd name="connsiteX174" fmla="*/ 524025 w 2407137"/>
                <a:gd name="connsiteY174" fmla="*/ 802416 h 2407138"/>
                <a:gd name="connsiteX175" fmla="*/ 516793 w 2407137"/>
                <a:gd name="connsiteY175" fmla="*/ 815877 h 2407138"/>
                <a:gd name="connsiteX176" fmla="*/ 266342 w 2407137"/>
                <a:gd name="connsiteY176" fmla="*/ 671279 h 2407138"/>
                <a:gd name="connsiteX177" fmla="*/ 917308 w 2407137"/>
                <a:gd name="connsiteY177" fmla="*/ 164734 h 2407138"/>
                <a:gd name="connsiteX178" fmla="*/ 932100 w 2407137"/>
                <a:gd name="connsiteY178" fmla="*/ 160930 h 2407138"/>
                <a:gd name="connsiteX179" fmla="*/ 1006152 w 2407137"/>
                <a:gd name="connsiteY179" fmla="*/ 437297 h 2407138"/>
                <a:gd name="connsiteX180" fmla="*/ 991300 w 2407137"/>
                <a:gd name="connsiteY180" fmla="*/ 440877 h 2407138"/>
                <a:gd name="connsiteX181" fmla="*/ 1041143 w 2407137"/>
                <a:gd name="connsiteY181" fmla="*/ 1951 h 2407138"/>
                <a:gd name="connsiteX182" fmla="*/ 1056290 w 2407137"/>
                <a:gd name="connsiteY182" fmla="*/ 0 h 2407138"/>
                <a:gd name="connsiteX183" fmla="*/ 1110379 w 2407137"/>
                <a:gd name="connsiteY183" fmla="*/ 420056 h 2407138"/>
                <a:gd name="connsiteX184" fmla="*/ 1095283 w 2407137"/>
                <a:gd name="connsiteY184" fmla="*/ 422406 h 2407138"/>
                <a:gd name="connsiteX185" fmla="*/ 87609 w 2407137"/>
                <a:gd name="connsiteY185" fmla="*/ 729331 h 2407138"/>
                <a:gd name="connsiteX186" fmla="*/ 478803 w 2407137"/>
                <a:gd name="connsiteY186" fmla="*/ 892672 h 2407138"/>
                <a:gd name="connsiteX187" fmla="*/ 472547 w 2407137"/>
                <a:gd name="connsiteY187" fmla="*/ 906611 h 2407138"/>
                <a:gd name="connsiteX188" fmla="*/ 81723 w 2407137"/>
                <a:gd name="connsiteY188" fmla="*/ 743424 h 2407138"/>
                <a:gd name="connsiteX189" fmla="*/ 84666 w 2407137"/>
                <a:gd name="connsiteY189" fmla="*/ 736377 h 2407138"/>
                <a:gd name="connsiteX190" fmla="*/ 446636 w 2407137"/>
                <a:gd name="connsiteY190" fmla="*/ 435837 h 2407138"/>
                <a:gd name="connsiteX191" fmla="*/ 649045 w 2407137"/>
                <a:gd name="connsiteY191" fmla="*/ 638246 h 2407138"/>
                <a:gd name="connsiteX192" fmla="*/ 642057 w 2407137"/>
                <a:gd name="connsiteY192" fmla="*/ 644612 h 2407138"/>
                <a:gd name="connsiteX193" fmla="*/ 638347 w 2407137"/>
                <a:gd name="connsiteY193" fmla="*/ 649147 h 2407138"/>
                <a:gd name="connsiteX194" fmla="*/ 435836 w 2407137"/>
                <a:gd name="connsiteY194" fmla="*/ 446636 h 2407138"/>
                <a:gd name="connsiteX195" fmla="*/ 440978 w 2407137"/>
                <a:gd name="connsiteY195" fmla="*/ 440979 h 2407138"/>
                <a:gd name="connsiteX196" fmla="*/ 658223 w 2407137"/>
                <a:gd name="connsiteY196" fmla="*/ 274275 h 2407138"/>
                <a:gd name="connsiteX197" fmla="*/ 671279 w 2407137"/>
                <a:gd name="connsiteY197" fmla="*/ 266343 h 2407138"/>
                <a:gd name="connsiteX198" fmla="*/ 814473 w 2407137"/>
                <a:gd name="connsiteY198" fmla="*/ 514363 h 2407138"/>
                <a:gd name="connsiteX199" fmla="*/ 801367 w 2407137"/>
                <a:gd name="connsiteY199" fmla="*/ 522209 h 2407138"/>
                <a:gd name="connsiteX200" fmla="*/ 735676 w 2407137"/>
                <a:gd name="connsiteY200" fmla="*/ 84934 h 2407138"/>
                <a:gd name="connsiteX201" fmla="*/ 749802 w 2407137"/>
                <a:gd name="connsiteY201" fmla="*/ 79129 h 2407138"/>
                <a:gd name="connsiteX202" fmla="*/ 909846 w 2407137"/>
                <a:gd name="connsiteY202" fmla="*/ 468633 h 2407138"/>
                <a:gd name="connsiteX203" fmla="*/ 895778 w 2407137"/>
                <a:gd name="connsiteY203" fmla="*/ 474580 h 2407138"/>
                <a:gd name="connsiteX204" fmla="*/ 248376 w 2407137"/>
                <a:gd name="connsiteY204" fmla="*/ 456659 h 2407138"/>
                <a:gd name="connsiteX205" fmla="*/ 581852 w 2407137"/>
                <a:gd name="connsiteY205" fmla="*/ 714051 h 2407138"/>
                <a:gd name="connsiteX206" fmla="*/ 572397 w 2407137"/>
                <a:gd name="connsiteY206" fmla="*/ 726047 h 2407138"/>
                <a:gd name="connsiteX207" fmla="*/ 239044 w 2407137"/>
                <a:gd name="connsiteY207" fmla="*/ 468748 h 2407138"/>
                <a:gd name="connsiteX208" fmla="*/ 243710 w 2407137"/>
                <a:gd name="connsiteY208" fmla="*/ 462704 h 2407138"/>
                <a:gd name="connsiteX209" fmla="*/ 462094 w 2407137"/>
                <a:gd name="connsiteY209" fmla="*/ 244150 h 2407138"/>
                <a:gd name="connsiteX210" fmla="*/ 474238 w 2407137"/>
                <a:gd name="connsiteY210" fmla="*/ 234887 h 2407138"/>
                <a:gd name="connsiteX211" fmla="*/ 729468 w 2407137"/>
                <a:gd name="connsiteY211" fmla="*/ 569472 h 2407138"/>
                <a:gd name="connsiteX212" fmla="*/ 723162 w 2407137"/>
                <a:gd name="connsiteY212" fmla="*/ 573797 h 2407138"/>
                <a:gd name="connsiteX213" fmla="*/ 717325 w 2407137"/>
                <a:gd name="connsiteY213" fmla="*/ 578735 h 240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2407137" h="2407138">
                  <a:moveTo>
                    <a:pt x="1677670" y="1837666"/>
                  </a:moveTo>
                  <a:lnTo>
                    <a:pt x="1683974" y="1833341"/>
                  </a:lnTo>
                  <a:lnTo>
                    <a:pt x="1689813" y="1828403"/>
                  </a:lnTo>
                  <a:lnTo>
                    <a:pt x="1945042" y="2162988"/>
                  </a:lnTo>
                  <a:lnTo>
                    <a:pt x="1932899" y="2172251"/>
                  </a:lnTo>
                  <a:close/>
                  <a:moveTo>
                    <a:pt x="1592663" y="1892774"/>
                  </a:moveTo>
                  <a:lnTo>
                    <a:pt x="1605769" y="1884929"/>
                  </a:lnTo>
                  <a:lnTo>
                    <a:pt x="1748914" y="2132863"/>
                  </a:lnTo>
                  <a:lnTo>
                    <a:pt x="1735858" y="2140795"/>
                  </a:lnTo>
                  <a:close/>
                  <a:moveTo>
                    <a:pt x="1768789" y="1757990"/>
                  </a:moveTo>
                  <a:lnTo>
                    <a:pt x="1971301" y="1960502"/>
                  </a:lnTo>
                  <a:lnTo>
                    <a:pt x="1966159" y="1966159"/>
                  </a:lnTo>
                  <a:lnTo>
                    <a:pt x="1960501" y="1971301"/>
                  </a:lnTo>
                  <a:lnTo>
                    <a:pt x="1758092" y="1768892"/>
                  </a:lnTo>
                  <a:lnTo>
                    <a:pt x="1765079" y="1762526"/>
                  </a:lnTo>
                  <a:close/>
                  <a:moveTo>
                    <a:pt x="1834740" y="1681091"/>
                  </a:moveTo>
                  <a:lnTo>
                    <a:pt x="2168093" y="1938389"/>
                  </a:lnTo>
                  <a:lnTo>
                    <a:pt x="2158761" y="1950479"/>
                  </a:lnTo>
                  <a:lnTo>
                    <a:pt x="1825285" y="1693086"/>
                  </a:lnTo>
                  <a:close/>
                  <a:moveTo>
                    <a:pt x="1497292" y="1938505"/>
                  </a:moveTo>
                  <a:lnTo>
                    <a:pt x="1511359" y="1932557"/>
                  </a:lnTo>
                  <a:lnTo>
                    <a:pt x="1671461" y="2322204"/>
                  </a:lnTo>
                  <a:lnTo>
                    <a:pt x="1657335" y="2328008"/>
                  </a:lnTo>
                  <a:close/>
                  <a:moveTo>
                    <a:pt x="1400984" y="1969841"/>
                  </a:moveTo>
                  <a:lnTo>
                    <a:pt x="1415837" y="1966261"/>
                  </a:lnTo>
                  <a:lnTo>
                    <a:pt x="1489829" y="2242404"/>
                  </a:lnTo>
                  <a:lnTo>
                    <a:pt x="1475037" y="2246208"/>
                  </a:lnTo>
                  <a:close/>
                  <a:moveTo>
                    <a:pt x="1890343" y="1591261"/>
                  </a:moveTo>
                  <a:lnTo>
                    <a:pt x="2140794" y="1735859"/>
                  </a:lnTo>
                  <a:lnTo>
                    <a:pt x="2132863" y="1748915"/>
                  </a:lnTo>
                  <a:lnTo>
                    <a:pt x="1883112" y="1604721"/>
                  </a:lnTo>
                  <a:close/>
                  <a:moveTo>
                    <a:pt x="1934589" y="1500527"/>
                  </a:moveTo>
                  <a:lnTo>
                    <a:pt x="2325413" y="1663714"/>
                  </a:lnTo>
                  <a:lnTo>
                    <a:pt x="2319529" y="1677807"/>
                  </a:lnTo>
                  <a:lnTo>
                    <a:pt x="1928334" y="1514465"/>
                  </a:lnTo>
                  <a:close/>
                  <a:moveTo>
                    <a:pt x="1296758" y="1987081"/>
                  </a:moveTo>
                  <a:lnTo>
                    <a:pt x="1311855" y="1984732"/>
                  </a:lnTo>
                  <a:lnTo>
                    <a:pt x="1365995" y="2405187"/>
                  </a:lnTo>
                  <a:lnTo>
                    <a:pt x="1350847" y="2407138"/>
                  </a:lnTo>
                  <a:close/>
                  <a:moveTo>
                    <a:pt x="1195932" y="1995746"/>
                  </a:moveTo>
                  <a:lnTo>
                    <a:pt x="1211204" y="1995179"/>
                  </a:lnTo>
                  <a:lnTo>
                    <a:pt x="1211204" y="2281649"/>
                  </a:lnTo>
                  <a:lnTo>
                    <a:pt x="1203568" y="2282034"/>
                  </a:lnTo>
                  <a:lnTo>
                    <a:pt x="1195932" y="2281649"/>
                  </a:lnTo>
                  <a:close/>
                  <a:moveTo>
                    <a:pt x="1968060" y="1400508"/>
                  </a:moveTo>
                  <a:lnTo>
                    <a:pt x="2246208" y="1475038"/>
                  </a:lnTo>
                  <a:lnTo>
                    <a:pt x="2242404" y="1489831"/>
                  </a:lnTo>
                  <a:lnTo>
                    <a:pt x="1963516" y="1415103"/>
                  </a:lnTo>
                  <a:close/>
                  <a:moveTo>
                    <a:pt x="1090481" y="1986840"/>
                  </a:moveTo>
                  <a:lnTo>
                    <a:pt x="1097951" y="1988584"/>
                  </a:lnTo>
                  <a:lnTo>
                    <a:pt x="1105617" y="1988876"/>
                  </a:lnTo>
                  <a:lnTo>
                    <a:pt x="1049458" y="2406281"/>
                  </a:lnTo>
                  <a:lnTo>
                    <a:pt x="1034322" y="2404245"/>
                  </a:lnTo>
                  <a:close/>
                  <a:moveTo>
                    <a:pt x="1988876" y="1301520"/>
                  </a:moveTo>
                  <a:lnTo>
                    <a:pt x="2406281" y="1357679"/>
                  </a:lnTo>
                  <a:lnTo>
                    <a:pt x="2404244" y="1372815"/>
                  </a:lnTo>
                  <a:lnTo>
                    <a:pt x="1986840" y="1316657"/>
                  </a:lnTo>
                  <a:lnTo>
                    <a:pt x="1988583" y="1309187"/>
                  </a:lnTo>
                  <a:close/>
                  <a:moveTo>
                    <a:pt x="992036" y="1963517"/>
                  </a:moveTo>
                  <a:lnTo>
                    <a:pt x="1006629" y="1968061"/>
                  </a:lnTo>
                  <a:lnTo>
                    <a:pt x="932100" y="2246208"/>
                  </a:lnTo>
                  <a:lnTo>
                    <a:pt x="917308" y="2242405"/>
                  </a:lnTo>
                  <a:close/>
                  <a:moveTo>
                    <a:pt x="1995178" y="1195933"/>
                  </a:moveTo>
                  <a:lnTo>
                    <a:pt x="2281649" y="1195933"/>
                  </a:lnTo>
                  <a:lnTo>
                    <a:pt x="2282034" y="1203569"/>
                  </a:lnTo>
                  <a:lnTo>
                    <a:pt x="2281649" y="1211206"/>
                  </a:lnTo>
                  <a:lnTo>
                    <a:pt x="1995745" y="1211206"/>
                  </a:lnTo>
                  <a:close/>
                  <a:moveTo>
                    <a:pt x="1984731" y="1095284"/>
                  </a:moveTo>
                  <a:lnTo>
                    <a:pt x="2405186" y="1041144"/>
                  </a:lnTo>
                  <a:lnTo>
                    <a:pt x="2407137" y="1056290"/>
                  </a:lnTo>
                  <a:lnTo>
                    <a:pt x="1987080" y="1110379"/>
                  </a:lnTo>
                  <a:close/>
                  <a:moveTo>
                    <a:pt x="892672" y="1928335"/>
                  </a:moveTo>
                  <a:lnTo>
                    <a:pt x="906611" y="1934590"/>
                  </a:lnTo>
                  <a:lnTo>
                    <a:pt x="743425" y="2325414"/>
                  </a:lnTo>
                  <a:lnTo>
                    <a:pt x="729331" y="2319529"/>
                  </a:lnTo>
                  <a:close/>
                  <a:moveTo>
                    <a:pt x="802416" y="1883113"/>
                  </a:moveTo>
                  <a:lnTo>
                    <a:pt x="815877" y="1890344"/>
                  </a:lnTo>
                  <a:lnTo>
                    <a:pt x="671279" y="2140796"/>
                  </a:lnTo>
                  <a:lnTo>
                    <a:pt x="658223" y="2132863"/>
                  </a:lnTo>
                  <a:close/>
                  <a:moveTo>
                    <a:pt x="1966260" y="991301"/>
                  </a:moveTo>
                  <a:lnTo>
                    <a:pt x="2242405" y="917309"/>
                  </a:lnTo>
                  <a:lnTo>
                    <a:pt x="2246208" y="932101"/>
                  </a:lnTo>
                  <a:lnTo>
                    <a:pt x="1969840" y="1006153"/>
                  </a:lnTo>
                  <a:close/>
                  <a:moveTo>
                    <a:pt x="1932557" y="895779"/>
                  </a:moveTo>
                  <a:lnTo>
                    <a:pt x="2322203" y="735676"/>
                  </a:lnTo>
                  <a:lnTo>
                    <a:pt x="2328008" y="749803"/>
                  </a:lnTo>
                  <a:lnTo>
                    <a:pt x="1938504" y="909846"/>
                  </a:lnTo>
                  <a:close/>
                  <a:moveTo>
                    <a:pt x="714051" y="1825286"/>
                  </a:moveTo>
                  <a:lnTo>
                    <a:pt x="726047" y="1834740"/>
                  </a:lnTo>
                  <a:lnTo>
                    <a:pt x="468748" y="2168094"/>
                  </a:lnTo>
                  <a:lnTo>
                    <a:pt x="456659" y="2158762"/>
                  </a:lnTo>
                  <a:close/>
                  <a:moveTo>
                    <a:pt x="638245" y="1758093"/>
                  </a:moveTo>
                  <a:lnTo>
                    <a:pt x="644611" y="1765080"/>
                  </a:lnTo>
                  <a:lnTo>
                    <a:pt x="649147" y="1768790"/>
                  </a:lnTo>
                  <a:lnTo>
                    <a:pt x="446636" y="1971302"/>
                  </a:lnTo>
                  <a:lnTo>
                    <a:pt x="440978" y="1966159"/>
                  </a:lnTo>
                  <a:lnTo>
                    <a:pt x="435836" y="1960502"/>
                  </a:lnTo>
                  <a:close/>
                  <a:moveTo>
                    <a:pt x="1884928" y="801368"/>
                  </a:moveTo>
                  <a:lnTo>
                    <a:pt x="2132863" y="658223"/>
                  </a:lnTo>
                  <a:lnTo>
                    <a:pt x="2140794" y="671279"/>
                  </a:lnTo>
                  <a:lnTo>
                    <a:pt x="1892773" y="814474"/>
                  </a:lnTo>
                  <a:close/>
                  <a:moveTo>
                    <a:pt x="1828403" y="717325"/>
                  </a:moveTo>
                  <a:lnTo>
                    <a:pt x="2162987" y="462095"/>
                  </a:lnTo>
                  <a:lnTo>
                    <a:pt x="2172250" y="474239"/>
                  </a:lnTo>
                  <a:lnTo>
                    <a:pt x="1837666" y="729468"/>
                  </a:lnTo>
                  <a:lnTo>
                    <a:pt x="1833340" y="723163"/>
                  </a:lnTo>
                  <a:close/>
                  <a:moveTo>
                    <a:pt x="234886" y="1932900"/>
                  </a:moveTo>
                  <a:lnTo>
                    <a:pt x="569471" y="1677670"/>
                  </a:lnTo>
                  <a:lnTo>
                    <a:pt x="573796" y="1683975"/>
                  </a:lnTo>
                  <a:lnTo>
                    <a:pt x="578735" y="1689813"/>
                  </a:lnTo>
                  <a:lnTo>
                    <a:pt x="244150" y="1945043"/>
                  </a:lnTo>
                  <a:close/>
                  <a:moveTo>
                    <a:pt x="266342" y="1735860"/>
                  </a:moveTo>
                  <a:lnTo>
                    <a:pt x="514363" y="1592665"/>
                  </a:lnTo>
                  <a:lnTo>
                    <a:pt x="522208" y="1605770"/>
                  </a:lnTo>
                  <a:lnTo>
                    <a:pt x="274274" y="1748916"/>
                  </a:lnTo>
                  <a:close/>
                  <a:moveTo>
                    <a:pt x="1960501" y="435837"/>
                  </a:moveTo>
                  <a:lnTo>
                    <a:pt x="1966159" y="440979"/>
                  </a:lnTo>
                  <a:lnTo>
                    <a:pt x="1971301" y="446637"/>
                  </a:lnTo>
                  <a:lnTo>
                    <a:pt x="1768891" y="649046"/>
                  </a:lnTo>
                  <a:lnTo>
                    <a:pt x="1762525" y="642058"/>
                  </a:lnTo>
                  <a:lnTo>
                    <a:pt x="1757990" y="638348"/>
                  </a:lnTo>
                  <a:close/>
                  <a:moveTo>
                    <a:pt x="1938389" y="239045"/>
                  </a:moveTo>
                  <a:lnTo>
                    <a:pt x="1950479" y="248377"/>
                  </a:lnTo>
                  <a:lnTo>
                    <a:pt x="1693086" y="581852"/>
                  </a:lnTo>
                  <a:lnTo>
                    <a:pt x="1681090" y="572398"/>
                  </a:lnTo>
                  <a:close/>
                  <a:moveTo>
                    <a:pt x="79129" y="1657336"/>
                  </a:moveTo>
                  <a:lnTo>
                    <a:pt x="468633" y="1497292"/>
                  </a:lnTo>
                  <a:lnTo>
                    <a:pt x="474580" y="1511360"/>
                  </a:lnTo>
                  <a:lnTo>
                    <a:pt x="84934" y="1671462"/>
                  </a:lnTo>
                  <a:close/>
                  <a:moveTo>
                    <a:pt x="160929" y="1475039"/>
                  </a:moveTo>
                  <a:lnTo>
                    <a:pt x="437296" y="1400986"/>
                  </a:lnTo>
                  <a:lnTo>
                    <a:pt x="440876" y="1415837"/>
                  </a:lnTo>
                  <a:lnTo>
                    <a:pt x="164732" y="1489830"/>
                  </a:lnTo>
                  <a:close/>
                  <a:moveTo>
                    <a:pt x="1735859" y="266344"/>
                  </a:moveTo>
                  <a:lnTo>
                    <a:pt x="1748915" y="274276"/>
                  </a:lnTo>
                  <a:lnTo>
                    <a:pt x="1604721" y="524026"/>
                  </a:lnTo>
                  <a:lnTo>
                    <a:pt x="1591261" y="516794"/>
                  </a:lnTo>
                  <a:close/>
                  <a:moveTo>
                    <a:pt x="1663713" y="81725"/>
                  </a:moveTo>
                  <a:lnTo>
                    <a:pt x="1677806" y="87609"/>
                  </a:lnTo>
                  <a:lnTo>
                    <a:pt x="1514465" y="478804"/>
                  </a:lnTo>
                  <a:lnTo>
                    <a:pt x="1500526" y="472548"/>
                  </a:lnTo>
                  <a:close/>
                  <a:moveTo>
                    <a:pt x="0" y="1350847"/>
                  </a:moveTo>
                  <a:lnTo>
                    <a:pt x="420056" y="1296759"/>
                  </a:lnTo>
                  <a:lnTo>
                    <a:pt x="422405" y="1311854"/>
                  </a:lnTo>
                  <a:lnTo>
                    <a:pt x="1951" y="1365994"/>
                  </a:lnTo>
                  <a:close/>
                  <a:moveTo>
                    <a:pt x="125488" y="1195933"/>
                  </a:moveTo>
                  <a:lnTo>
                    <a:pt x="411391" y="1195933"/>
                  </a:lnTo>
                  <a:lnTo>
                    <a:pt x="411958" y="1211206"/>
                  </a:lnTo>
                  <a:lnTo>
                    <a:pt x="125488" y="1211206"/>
                  </a:lnTo>
                  <a:lnTo>
                    <a:pt x="125102" y="1203569"/>
                  </a:lnTo>
                  <a:close/>
                  <a:moveTo>
                    <a:pt x="1475037" y="160931"/>
                  </a:moveTo>
                  <a:lnTo>
                    <a:pt x="1489829" y="164734"/>
                  </a:lnTo>
                  <a:lnTo>
                    <a:pt x="1415102" y="443621"/>
                  </a:lnTo>
                  <a:lnTo>
                    <a:pt x="1400508" y="439077"/>
                  </a:lnTo>
                  <a:close/>
                  <a:moveTo>
                    <a:pt x="164732" y="917309"/>
                  </a:moveTo>
                  <a:lnTo>
                    <a:pt x="443620" y="992037"/>
                  </a:lnTo>
                  <a:lnTo>
                    <a:pt x="439076" y="1006630"/>
                  </a:lnTo>
                  <a:lnTo>
                    <a:pt x="160929" y="932101"/>
                  </a:lnTo>
                  <a:close/>
                  <a:moveTo>
                    <a:pt x="1195932" y="125490"/>
                  </a:moveTo>
                  <a:lnTo>
                    <a:pt x="1203568" y="125104"/>
                  </a:lnTo>
                  <a:lnTo>
                    <a:pt x="1211205" y="125490"/>
                  </a:lnTo>
                  <a:lnTo>
                    <a:pt x="1211205" y="411392"/>
                  </a:lnTo>
                  <a:lnTo>
                    <a:pt x="1195932" y="411959"/>
                  </a:lnTo>
                  <a:close/>
                  <a:moveTo>
                    <a:pt x="1357679" y="856"/>
                  </a:moveTo>
                  <a:lnTo>
                    <a:pt x="1372816" y="2893"/>
                  </a:lnTo>
                  <a:lnTo>
                    <a:pt x="1316657" y="420298"/>
                  </a:lnTo>
                  <a:lnTo>
                    <a:pt x="1309186" y="418554"/>
                  </a:lnTo>
                  <a:lnTo>
                    <a:pt x="1301520" y="418261"/>
                  </a:lnTo>
                  <a:close/>
                  <a:moveTo>
                    <a:pt x="2893" y="1034322"/>
                  </a:moveTo>
                  <a:lnTo>
                    <a:pt x="420297" y="1090480"/>
                  </a:lnTo>
                  <a:lnTo>
                    <a:pt x="418554" y="1097951"/>
                  </a:lnTo>
                  <a:lnTo>
                    <a:pt x="418261" y="1105616"/>
                  </a:lnTo>
                  <a:lnTo>
                    <a:pt x="855" y="1049458"/>
                  </a:lnTo>
                  <a:close/>
                  <a:moveTo>
                    <a:pt x="274274" y="658223"/>
                  </a:moveTo>
                  <a:lnTo>
                    <a:pt x="524025" y="802416"/>
                  </a:lnTo>
                  <a:lnTo>
                    <a:pt x="516793" y="815877"/>
                  </a:lnTo>
                  <a:lnTo>
                    <a:pt x="266342" y="671279"/>
                  </a:lnTo>
                  <a:close/>
                  <a:moveTo>
                    <a:pt x="917308" y="164734"/>
                  </a:moveTo>
                  <a:lnTo>
                    <a:pt x="932100" y="160930"/>
                  </a:lnTo>
                  <a:lnTo>
                    <a:pt x="1006152" y="437297"/>
                  </a:lnTo>
                  <a:lnTo>
                    <a:pt x="991300" y="440877"/>
                  </a:lnTo>
                  <a:close/>
                  <a:moveTo>
                    <a:pt x="1041143" y="1951"/>
                  </a:moveTo>
                  <a:lnTo>
                    <a:pt x="1056290" y="0"/>
                  </a:lnTo>
                  <a:lnTo>
                    <a:pt x="1110379" y="420056"/>
                  </a:lnTo>
                  <a:lnTo>
                    <a:pt x="1095283" y="422406"/>
                  </a:lnTo>
                  <a:close/>
                  <a:moveTo>
                    <a:pt x="87609" y="729331"/>
                  </a:moveTo>
                  <a:lnTo>
                    <a:pt x="478803" y="892672"/>
                  </a:lnTo>
                  <a:lnTo>
                    <a:pt x="472547" y="906611"/>
                  </a:lnTo>
                  <a:lnTo>
                    <a:pt x="81723" y="743424"/>
                  </a:lnTo>
                  <a:lnTo>
                    <a:pt x="84666" y="736377"/>
                  </a:lnTo>
                  <a:close/>
                  <a:moveTo>
                    <a:pt x="446636" y="435837"/>
                  </a:moveTo>
                  <a:lnTo>
                    <a:pt x="649045" y="638246"/>
                  </a:lnTo>
                  <a:lnTo>
                    <a:pt x="642057" y="644612"/>
                  </a:lnTo>
                  <a:lnTo>
                    <a:pt x="638347" y="649147"/>
                  </a:lnTo>
                  <a:lnTo>
                    <a:pt x="435836" y="446636"/>
                  </a:lnTo>
                  <a:lnTo>
                    <a:pt x="440978" y="440979"/>
                  </a:lnTo>
                  <a:close/>
                  <a:moveTo>
                    <a:pt x="658223" y="274275"/>
                  </a:moveTo>
                  <a:lnTo>
                    <a:pt x="671279" y="266343"/>
                  </a:lnTo>
                  <a:lnTo>
                    <a:pt x="814473" y="514363"/>
                  </a:lnTo>
                  <a:lnTo>
                    <a:pt x="801367" y="522209"/>
                  </a:lnTo>
                  <a:close/>
                  <a:moveTo>
                    <a:pt x="735676" y="84934"/>
                  </a:moveTo>
                  <a:lnTo>
                    <a:pt x="749802" y="79129"/>
                  </a:lnTo>
                  <a:lnTo>
                    <a:pt x="909846" y="468633"/>
                  </a:lnTo>
                  <a:lnTo>
                    <a:pt x="895778" y="474580"/>
                  </a:lnTo>
                  <a:close/>
                  <a:moveTo>
                    <a:pt x="248376" y="456659"/>
                  </a:moveTo>
                  <a:lnTo>
                    <a:pt x="581852" y="714051"/>
                  </a:lnTo>
                  <a:lnTo>
                    <a:pt x="572397" y="726047"/>
                  </a:lnTo>
                  <a:lnTo>
                    <a:pt x="239044" y="468748"/>
                  </a:lnTo>
                  <a:lnTo>
                    <a:pt x="243710" y="462704"/>
                  </a:lnTo>
                  <a:close/>
                  <a:moveTo>
                    <a:pt x="462094" y="244150"/>
                  </a:moveTo>
                  <a:lnTo>
                    <a:pt x="474238" y="234887"/>
                  </a:lnTo>
                  <a:lnTo>
                    <a:pt x="729468" y="569472"/>
                  </a:lnTo>
                  <a:lnTo>
                    <a:pt x="723162" y="573797"/>
                  </a:lnTo>
                  <a:lnTo>
                    <a:pt x="717325" y="578735"/>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文本框 12"/>
          <p:cNvSpPr txBox="1"/>
          <p:nvPr/>
        </p:nvSpPr>
        <p:spPr>
          <a:xfrm>
            <a:off x="1567815" y="2725420"/>
            <a:ext cx="9569450" cy="1753235"/>
          </a:xfrm>
          <a:prstGeom prst="rect">
            <a:avLst/>
          </a:prstGeom>
          <a:effectLst/>
        </p:spPr>
        <p:txBody>
          <a:bodyPr wrap="square">
            <a:spAutoFit/>
          </a:bodyPr>
          <a:lstStyle>
            <a:defPPr>
              <a:defRPr lang="zh-CN"/>
            </a:defPPr>
            <a:lvl1pPr algn="ctr">
              <a:defRPr sz="5400" b="0">
                <a:ln w="12700">
                  <a:noFill/>
                </a:ln>
                <a:gradFill>
                  <a:gsLst>
                    <a:gs pos="50000">
                      <a:srgbClr val="FF0000"/>
                    </a:gs>
                    <a:gs pos="0">
                      <a:srgbClr val="C00000"/>
                    </a:gs>
                    <a:gs pos="100000">
                      <a:srgbClr val="C00000"/>
                    </a:gs>
                  </a:gsLst>
                  <a:lin ang="5400000" scaled="0"/>
                </a:gradFill>
                <a:effectLst>
                  <a:glow rad="190500">
                    <a:schemeClr val="accent4">
                      <a:lumMod val="20000"/>
                      <a:lumOff val="80000"/>
                    </a:schemeClr>
                  </a:glow>
                </a:effectLst>
                <a:latin typeface="方正特雅宋简" panose="02000000000000000000" pitchFamily="2" charset="-122"/>
                <a:ea typeface="方正特雅宋简" panose="02000000000000000000" pitchFamily="2" charset="-122"/>
                <a:cs typeface="八大山人 V2007" panose="02000600000000000000" pitchFamily="2" charset="-122"/>
              </a:defRPr>
            </a:lvl1pPr>
          </a:lstStyle>
          <a:p>
            <a:r>
              <a:rPr b="1" dirty="0"/>
              <a:t>凝聚群众是党开展一切工作的力量支撑</a:t>
            </a:r>
            <a:endParaRPr b="1" dirty="0"/>
          </a:p>
        </p:txBody>
      </p:sp>
      <p:sp>
        <p:nvSpPr>
          <p:cNvPr id="14" name="文本框 13"/>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endParaRPr lang="zh-CN" altLang="en-US" sz="2000" dirty="0"/>
          </a:p>
        </p:txBody>
      </p:sp>
    </p:spTree>
  </p:cSld>
  <p:clrMapOvr>
    <a:masterClrMapping/>
  </p:clrMapOvr>
  <mc:AlternateContent xmlns:mc="http://schemas.openxmlformats.org/markup-compatibility/2006">
    <mc:Choice xmlns:p14="http://schemas.microsoft.com/office/powerpoint/2010/main" Requires="p14">
      <p:transition spd="slow" p14:dur="800" advTm="0">
        <p14:flythrough dir="ou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26" presetClass="emph" presetSubtype="0" fill="hold" nodeType="withEffect">
                                  <p:stCondLst>
                                    <p:cond delay="1000"/>
                                  </p:stCondLst>
                                  <p:childTnLst>
                                    <p:animEffect transition="out" filter="fade">
                                      <p:cBhvr>
                                        <p:cTn id="16" dur="750" tmFilter="0, 0; .2, .5; .8, .5; 1, 0"/>
                                        <p:tgtEl>
                                          <p:spTgt spid="10"/>
                                        </p:tgtEl>
                                      </p:cBhvr>
                                    </p:animEffect>
                                    <p:animScale>
                                      <p:cBhvr>
                                        <p:cTn id="17" dur="375" autoRev="1" fill="hold"/>
                                        <p:tgtEl>
                                          <p:spTgt spid="10"/>
                                        </p:tgtEl>
                                      </p:cBhvr>
                                      <p:by x="105000" y="105000"/>
                                    </p:animScale>
                                  </p:childTnLst>
                                </p:cTn>
                              </p:par>
                              <p:par>
                                <p:cTn id="18" presetID="42" presetClass="entr" presetSubtype="0" fill="hold" grpId="0" nodeType="withEffect">
                                  <p:stCondLst>
                                    <p:cond delay="100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913383" y="429741"/>
            <a:ext cx="7124065" cy="583565"/>
          </a:xfrm>
          <a:prstGeom prst="rect">
            <a:avLst/>
          </a:prstGeom>
          <a:noFill/>
        </p:spPr>
        <p:txBody>
          <a:bodyPr wrap="none" rtlCol="0">
            <a:spAutoFit/>
          </a:bodyPr>
          <a:lstStyle>
            <a:defPPr>
              <a:defRPr lang="zh-CN"/>
            </a:defPPr>
            <a:lvl1pPr>
              <a:defRPr sz="2800">
                <a:solidFill>
                  <a:srgbClr val="FF0000"/>
                </a:solidFill>
                <a:latin typeface="方正特雅宋简" panose="02000000000000000000" pitchFamily="2" charset="-122"/>
                <a:ea typeface="方正特雅宋简" panose="02000000000000000000" pitchFamily="2" charset="-122"/>
              </a:defRPr>
            </a:lvl1pPr>
          </a:lstStyle>
          <a:p>
            <a:pPr algn="l"/>
            <a:r>
              <a:rPr sz="3200" b="1" dirty="0">
                <a:sym typeface="+mn-ea"/>
              </a:rPr>
              <a:t>凝聚群众是党开展一切工作的力量支撑</a:t>
            </a:r>
            <a:endParaRPr lang="zh-CN" altLang="en-US" sz="3200" dirty="0"/>
          </a:p>
        </p:txBody>
      </p:sp>
      <p:sp>
        <p:nvSpPr>
          <p:cNvPr id="9" name="矩形 8"/>
          <p:cNvSpPr/>
          <p:nvPr/>
        </p:nvSpPr>
        <p:spPr>
          <a:xfrm>
            <a:off x="5976620" y="2809875"/>
            <a:ext cx="5687060" cy="2676525"/>
          </a:xfrm>
          <a:prstGeom prst="rect">
            <a:avLst/>
          </a:prstGeom>
        </p:spPr>
        <p:txBody>
          <a:bodyPr wrap="square">
            <a:spAutoFit/>
          </a:bodyPr>
          <a:lstStyle/>
          <a:p>
            <a:pPr indent="720090" algn="l" fontAlgn="auto"/>
            <a:r>
              <a:rPr lang="zh-CN" altLang="en-US" sz="2800" b="1" dirty="0">
                <a:solidFill>
                  <a:schemeClr val="tx1"/>
                </a:solidFill>
              </a:rPr>
              <a:t>小平同志曾讲：“不要以为我们共产党是金字招牌，如果离散群众，党的威信是靠不住的。脱离了群众，任何英雄也办不成事。共产党员要与群众同甘共苦，这是我们的老章程。”</a:t>
            </a:r>
            <a:endParaRPr lang="zh-CN" altLang="en-US" sz="2800" b="1" dirty="0">
              <a:solidFill>
                <a:schemeClr val="tx1"/>
              </a:solidFill>
            </a:endParaRPr>
          </a:p>
        </p:txBody>
      </p:sp>
      <p:sp>
        <p:nvSpPr>
          <p:cNvPr id="10" name="文本框 9"/>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endParaRPr lang="zh-CN" altLang="en-US" sz="2000" dirty="0"/>
          </a:p>
        </p:txBody>
      </p:sp>
      <p:pic>
        <p:nvPicPr>
          <p:cNvPr id="100" name="图片 99"/>
          <p:cNvPicPr/>
          <p:nvPr/>
        </p:nvPicPr>
        <p:blipFill>
          <a:blip r:embed="rId1"/>
          <a:stretch>
            <a:fillRect/>
          </a:stretch>
        </p:blipFill>
        <p:spPr>
          <a:xfrm>
            <a:off x="629920" y="2489835"/>
            <a:ext cx="4702175" cy="3371215"/>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913383" y="429741"/>
            <a:ext cx="7124065" cy="583565"/>
          </a:xfrm>
          <a:prstGeom prst="rect">
            <a:avLst/>
          </a:prstGeom>
          <a:noFill/>
        </p:spPr>
        <p:txBody>
          <a:bodyPr wrap="none" rtlCol="0">
            <a:spAutoFit/>
          </a:bodyPr>
          <a:lstStyle>
            <a:defPPr>
              <a:defRPr lang="zh-CN"/>
            </a:defPPr>
            <a:lvl1pPr>
              <a:defRPr sz="2800">
                <a:solidFill>
                  <a:srgbClr val="FF0000"/>
                </a:solidFill>
                <a:latin typeface="方正特雅宋简" panose="02000000000000000000" pitchFamily="2" charset="-122"/>
                <a:ea typeface="方正特雅宋简" panose="02000000000000000000" pitchFamily="2" charset="-122"/>
              </a:defRPr>
            </a:lvl1pPr>
          </a:lstStyle>
          <a:p>
            <a:pPr algn="l"/>
            <a:r>
              <a:rPr sz="3200" b="1" dirty="0">
                <a:sym typeface="+mn-ea"/>
              </a:rPr>
              <a:t>凝聚群众是党开展一切工作的力量支撑</a:t>
            </a:r>
            <a:endParaRPr lang="zh-CN" altLang="en-US" sz="3200" dirty="0"/>
          </a:p>
        </p:txBody>
      </p:sp>
      <p:grpSp>
        <p:nvGrpSpPr>
          <p:cNvPr id="31" name="组合 30"/>
          <p:cNvGrpSpPr/>
          <p:nvPr/>
        </p:nvGrpSpPr>
        <p:grpSpPr>
          <a:xfrm>
            <a:off x="1672590" y="2895600"/>
            <a:ext cx="3102610" cy="2078990"/>
            <a:chOff x="1469572" y="1850689"/>
            <a:chExt cx="3102610" cy="2620417"/>
          </a:xfrm>
        </p:grpSpPr>
        <p:sp>
          <p:nvSpPr>
            <p:cNvPr id="14" name="PA_圆角矩形 6"/>
            <p:cNvSpPr/>
            <p:nvPr>
              <p:custDataLst>
                <p:tags r:id="rId1"/>
              </p:custDataLst>
            </p:nvPr>
          </p:nvSpPr>
          <p:spPr>
            <a:xfrm>
              <a:off x="1469572" y="1850689"/>
              <a:ext cx="3102610" cy="2620417"/>
            </a:xfrm>
            <a:prstGeom prst="roundRect">
              <a:avLst>
                <a:gd name="adj" fmla="val 10234"/>
              </a:avLst>
            </a:prstGeom>
            <a:solidFill>
              <a:srgbClr val="FF0000"/>
            </a:solidFill>
            <a:ln w="12700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l"/>
              <a:endParaRPr lang="zh-CN" altLang="en-US" sz="3600" dirty="0">
                <a:latin typeface="方正特雅宋简" panose="02000000000000000000" pitchFamily="2" charset="-122"/>
                <a:ea typeface="方正特雅宋简" panose="02000000000000000000" pitchFamily="2" charset="-122"/>
              </a:endParaRPr>
            </a:p>
          </p:txBody>
        </p:sp>
        <p:sp>
          <p:nvSpPr>
            <p:cNvPr id="16" name="矩形 15"/>
            <p:cNvSpPr/>
            <p:nvPr/>
          </p:nvSpPr>
          <p:spPr>
            <a:xfrm>
              <a:off x="1578157" y="3304518"/>
              <a:ext cx="2969895" cy="580269"/>
            </a:xfrm>
            <a:prstGeom prst="rect">
              <a:avLst/>
            </a:prstGeom>
          </p:spPr>
          <p:txBody>
            <a:bodyPr wrap="square">
              <a:spAutoFit/>
            </a:bodyPr>
            <a:lstStyle/>
            <a:p>
              <a:pPr algn="l"/>
              <a:r>
                <a:rPr lang="zh-CN" altLang="en-US" sz="2400" b="1" dirty="0">
                  <a:solidFill>
                    <a:srgbClr val="FFFF00"/>
                  </a:solidFill>
                  <a:latin typeface="方正特雅宋简" panose="02000000000000000000" pitchFamily="2" charset="-122"/>
                  <a:ea typeface="方正特雅宋简" panose="02000000000000000000" pitchFamily="2" charset="-122"/>
                </a:rPr>
                <a:t>党的十九大报告指出</a:t>
              </a:r>
              <a:endParaRPr lang="zh-CN" altLang="en-US" sz="2400" b="1" dirty="0">
                <a:solidFill>
                  <a:srgbClr val="FFFF00"/>
                </a:solidFill>
                <a:latin typeface="方正特雅宋简" panose="02000000000000000000" pitchFamily="2" charset="-122"/>
                <a:ea typeface="方正特雅宋简" panose="02000000000000000000" pitchFamily="2" charset="-122"/>
              </a:endParaRPr>
            </a:p>
          </p:txBody>
        </p:sp>
        <p:sp>
          <p:nvSpPr>
            <p:cNvPr id="21" name="Freeform 5"/>
            <p:cNvSpPr>
              <a:spLocks noChangeAspect="1"/>
            </p:cNvSpPr>
            <p:nvPr/>
          </p:nvSpPr>
          <p:spPr bwMode="auto">
            <a:xfrm>
              <a:off x="2653777" y="2100671"/>
              <a:ext cx="728302" cy="920163"/>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8"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chemeClr val="bg1"/>
            </a:solidFill>
            <a:ln>
              <a:noFill/>
            </a:ln>
            <a:effectLst/>
          </p:spPr>
          <p:txBody>
            <a:bodyPr vert="horz" wrap="square" lIns="91440" tIns="45720" rIns="91440" bIns="45720" numCol="1" anchor="t" anchorCtr="0" compatLnSpc="1"/>
            <a:lstStyle/>
            <a:p>
              <a:pPr algn="l"/>
              <a:endParaRPr lang="zh-CN" altLang="en-US">
                <a:solidFill>
                  <a:schemeClr val="tx1"/>
                </a:solidFill>
              </a:endParaRPr>
            </a:p>
          </p:txBody>
        </p:sp>
      </p:grpSp>
      <p:sp>
        <p:nvSpPr>
          <p:cNvPr id="8" name="矩形 7"/>
          <p:cNvSpPr/>
          <p:nvPr/>
        </p:nvSpPr>
        <p:spPr>
          <a:xfrm>
            <a:off x="5432425" y="2745105"/>
            <a:ext cx="6141085" cy="2861310"/>
          </a:xfrm>
          <a:prstGeom prst="rect">
            <a:avLst/>
          </a:prstGeom>
        </p:spPr>
        <p:txBody>
          <a:bodyPr wrap="square">
            <a:spAutoFit/>
          </a:bodyPr>
          <a:lstStyle/>
          <a:p>
            <a:pPr indent="457200" algn="l" fontAlgn="auto">
              <a:lnSpc>
                <a:spcPct val="150000"/>
              </a:lnSpc>
            </a:pPr>
            <a:r>
              <a:rPr lang="zh-CN" altLang="en-US" sz="2000" b="1" dirty="0">
                <a:solidFill>
                  <a:srgbClr val="FF0000"/>
                </a:solidFill>
                <a:latin typeface="汉仪大宋简" panose="02010609000101010101" pitchFamily="49" charset="-122"/>
                <a:ea typeface="汉仪大宋简" panose="02010609000101010101" pitchFamily="49" charset="-122"/>
              </a:rPr>
              <a:t>人民群众中蕴含的智慧力量就是强国兴国、实现伟大复兴的“活水源头”。对党政机关尤其是领导干部来说，发挥群众作用是谋划推动工作最基本的领导方式和实践路径，作决策、办事情必须汇集群众智慧，脱离了这一点，各项工作就会成为无源之水、无本之木。</a:t>
            </a:r>
            <a:endParaRPr lang="zh-CN" altLang="en-US" sz="2000" b="1" dirty="0">
              <a:solidFill>
                <a:srgbClr val="FF0000"/>
              </a:solidFill>
              <a:latin typeface="汉仪大宋简" panose="02010609000101010101" pitchFamily="49" charset="-122"/>
              <a:ea typeface="汉仪大宋简" panose="02010609000101010101" pitchFamily="49" charset="-122"/>
            </a:endParaRPr>
          </a:p>
        </p:txBody>
      </p:sp>
      <p:sp>
        <p:nvSpPr>
          <p:cNvPr id="22" name="文本框 21"/>
          <p:cNvSpPr txBox="1"/>
          <p:nvPr/>
        </p:nvSpPr>
        <p:spPr>
          <a:xfrm>
            <a:off x="1913383" y="7336707"/>
            <a:ext cx="3518912" cy="400110"/>
          </a:xfrm>
          <a:prstGeom prst="rect">
            <a:avLst/>
          </a:prstGeom>
          <a:noFill/>
        </p:spPr>
        <p:txBody>
          <a:bodyPr wrap="none" rtlCol="0">
            <a:spAutoFit/>
          </a:bodyPr>
          <a:lstStyle/>
          <a:p>
            <a:pPr algn="l"/>
            <a:r>
              <a:rPr lang="zh-CN" altLang="en-US" sz="2000" dirty="0"/>
              <a:t>延时符（正式讲课时请删除）</a:t>
            </a:r>
            <a:endParaRPr lang="zh-CN" altLang="en-US" sz="2000" dirty="0"/>
          </a:p>
        </p:txBody>
      </p:sp>
    </p:spTree>
  </p:cSld>
  <p:clrMapOvr>
    <a:masterClrMapping/>
  </p:clrMapOvr>
  <mc:AlternateContent xmlns:mc="http://schemas.openxmlformats.org/markup-compatibility/2006">
    <mc:Choice xmlns:p14="http://schemas.microsoft.com/office/powerpoint/2010/main" Requires="p14">
      <p:transition spd="slow" p14:dur="1500" advTm="0">
        <p14:window dir="ver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1000" fill="hold"/>
                                        <p:tgtEl>
                                          <p:spTgt spid="31"/>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913383" y="429741"/>
            <a:ext cx="7124065" cy="583565"/>
          </a:xfrm>
          <a:prstGeom prst="rect">
            <a:avLst/>
          </a:prstGeom>
          <a:noFill/>
        </p:spPr>
        <p:txBody>
          <a:bodyPr wrap="none" rtlCol="0">
            <a:spAutoFit/>
          </a:bodyPr>
          <a:lstStyle>
            <a:defPPr>
              <a:defRPr lang="zh-CN"/>
            </a:defPPr>
            <a:lvl1pPr>
              <a:defRPr sz="2800">
                <a:solidFill>
                  <a:srgbClr val="FF0000"/>
                </a:solidFill>
                <a:latin typeface="方正特雅宋简" panose="02000000000000000000" pitchFamily="2" charset="-122"/>
                <a:ea typeface="方正特雅宋简" panose="02000000000000000000" pitchFamily="2" charset="-122"/>
              </a:defRPr>
            </a:lvl1pPr>
          </a:lstStyle>
          <a:p>
            <a:pPr algn="l"/>
            <a:r>
              <a:rPr sz="3200" b="1" dirty="0">
                <a:sym typeface="+mn-ea"/>
              </a:rPr>
              <a:t>凝聚群众是党开展一切工作的力量支撑</a:t>
            </a:r>
            <a:endParaRPr lang="zh-CN" altLang="en-US" sz="3200" dirty="0"/>
          </a:p>
        </p:txBody>
      </p:sp>
      <p:sp>
        <p:nvSpPr>
          <p:cNvPr id="22" name="文本框 21"/>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endParaRPr lang="zh-CN" altLang="en-US" sz="2000" dirty="0"/>
          </a:p>
        </p:txBody>
      </p:sp>
      <p:grpSp>
        <p:nvGrpSpPr>
          <p:cNvPr id="5" name="组合 4"/>
          <p:cNvGrpSpPr/>
          <p:nvPr/>
        </p:nvGrpSpPr>
        <p:grpSpPr>
          <a:xfrm>
            <a:off x="1221740" y="1686560"/>
            <a:ext cx="9368155" cy="3457575"/>
            <a:chOff x="1924" y="2656"/>
            <a:chExt cx="14753" cy="5445"/>
          </a:xfrm>
        </p:grpSpPr>
        <p:sp>
          <p:nvSpPr>
            <p:cNvPr id="9" name="矩形: 圆角 8"/>
            <p:cNvSpPr/>
            <p:nvPr/>
          </p:nvSpPr>
          <p:spPr>
            <a:xfrm>
              <a:off x="3866" y="3540"/>
              <a:ext cx="6030" cy="964"/>
            </a:xfrm>
            <a:prstGeom prst="roundRect">
              <a:avLst>
                <a:gd name="adj" fmla="val 14426"/>
              </a:avLst>
            </a:prstGeom>
            <a:solidFill>
              <a:srgbClr val="FF0000"/>
            </a:solidFill>
            <a:ln w="6350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2400" b="1" dirty="0">
                  <a:solidFill>
                    <a:schemeClr val="bg1"/>
                  </a:solidFill>
                  <a:latin typeface="+mn-ea"/>
                </a:rPr>
                <a:t>一是突破地域空间障碍</a:t>
              </a:r>
              <a:endParaRPr lang="zh-CN" altLang="en-US" sz="2400" b="1" dirty="0">
                <a:solidFill>
                  <a:schemeClr val="bg1"/>
                </a:solidFill>
                <a:latin typeface="+mn-ea"/>
              </a:endParaRPr>
            </a:p>
          </p:txBody>
        </p:sp>
        <p:sp>
          <p:nvSpPr>
            <p:cNvPr id="30" name="矩形 29"/>
            <p:cNvSpPr/>
            <p:nvPr/>
          </p:nvSpPr>
          <p:spPr>
            <a:xfrm>
              <a:off x="3611" y="5049"/>
              <a:ext cx="13067" cy="3052"/>
            </a:xfrm>
            <a:prstGeom prst="rect">
              <a:avLst/>
            </a:prstGeom>
          </p:spPr>
          <p:txBody>
            <a:bodyPr wrap="square">
              <a:spAutoFit/>
            </a:bodyPr>
            <a:lstStyle/>
            <a:p>
              <a:pPr indent="612140" fontAlgn="auto"/>
              <a:r>
                <a:rPr sz="2400" b="1" dirty="0">
                  <a:solidFill>
                    <a:srgbClr val="591300"/>
                  </a:solidFill>
                  <a:latin typeface="+mn-ea"/>
                </a:rPr>
                <a:t>随着市场经济体制的确立，特别是房产制度改革的深入，资本成为城市地域空间布局的重要推手。越来越多的社会成员从“单位大院”迁移到“社区小院”，人口流动与融合频繁，传统的人际组织纽带被新的地缘关系纽带替代，各类群体的归属感、认同感、联合感有待进一步确认和增强。</a:t>
              </a:r>
              <a:endParaRPr sz="2400" b="1" dirty="0">
                <a:solidFill>
                  <a:srgbClr val="591300"/>
                </a:solidFill>
                <a:latin typeface="+mn-ea"/>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924" y="2656"/>
              <a:ext cx="1423" cy="214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913383" y="429741"/>
            <a:ext cx="7124065" cy="583565"/>
          </a:xfrm>
          <a:prstGeom prst="rect">
            <a:avLst/>
          </a:prstGeom>
          <a:noFill/>
        </p:spPr>
        <p:txBody>
          <a:bodyPr wrap="none" rtlCol="0">
            <a:spAutoFit/>
          </a:bodyPr>
          <a:lstStyle>
            <a:defPPr>
              <a:defRPr lang="zh-CN"/>
            </a:defPPr>
            <a:lvl1pPr>
              <a:defRPr sz="2800">
                <a:solidFill>
                  <a:srgbClr val="FF0000"/>
                </a:solidFill>
                <a:latin typeface="方正特雅宋简" panose="02000000000000000000" pitchFamily="2" charset="-122"/>
                <a:ea typeface="方正特雅宋简" panose="02000000000000000000" pitchFamily="2" charset="-122"/>
              </a:defRPr>
            </a:lvl1pPr>
          </a:lstStyle>
          <a:p>
            <a:pPr algn="l"/>
            <a:r>
              <a:rPr sz="3200" b="1" dirty="0">
                <a:sym typeface="+mn-ea"/>
              </a:rPr>
              <a:t>凝聚群众是党开展一切工作的力量支撑</a:t>
            </a:r>
            <a:endParaRPr lang="zh-CN" altLang="en-US" sz="3200" dirty="0"/>
          </a:p>
        </p:txBody>
      </p:sp>
      <p:sp>
        <p:nvSpPr>
          <p:cNvPr id="22" name="文本框 21"/>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endParaRPr lang="zh-CN" altLang="en-US" sz="2000" dirty="0"/>
          </a:p>
        </p:txBody>
      </p:sp>
      <p:grpSp>
        <p:nvGrpSpPr>
          <p:cNvPr id="5" name="组合 4"/>
          <p:cNvGrpSpPr/>
          <p:nvPr/>
        </p:nvGrpSpPr>
        <p:grpSpPr>
          <a:xfrm>
            <a:off x="1221740" y="1686560"/>
            <a:ext cx="9368790" cy="3088005"/>
            <a:chOff x="1924" y="2656"/>
            <a:chExt cx="14754" cy="4863"/>
          </a:xfrm>
        </p:grpSpPr>
        <p:sp>
          <p:nvSpPr>
            <p:cNvPr id="9" name="矩形: 圆角 8"/>
            <p:cNvSpPr/>
            <p:nvPr/>
          </p:nvSpPr>
          <p:spPr>
            <a:xfrm>
              <a:off x="3866" y="3540"/>
              <a:ext cx="6030" cy="964"/>
            </a:xfrm>
            <a:prstGeom prst="roundRect">
              <a:avLst>
                <a:gd name="adj" fmla="val 14426"/>
              </a:avLst>
            </a:prstGeom>
            <a:solidFill>
              <a:srgbClr val="FF0000"/>
            </a:solidFill>
            <a:ln w="6350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2400" b="1" dirty="0">
                  <a:solidFill>
                    <a:schemeClr val="bg1"/>
                  </a:solidFill>
                  <a:latin typeface="+mn-ea"/>
                </a:rPr>
                <a:t>二是突破政治空间障碍</a:t>
              </a:r>
              <a:endParaRPr lang="zh-CN" altLang="en-US" sz="2400" b="1" dirty="0">
                <a:solidFill>
                  <a:schemeClr val="bg1"/>
                </a:solidFill>
                <a:latin typeface="+mn-ea"/>
              </a:endParaRPr>
            </a:p>
          </p:txBody>
        </p:sp>
        <p:sp>
          <p:nvSpPr>
            <p:cNvPr id="30" name="矩形 29"/>
            <p:cNvSpPr/>
            <p:nvPr/>
          </p:nvSpPr>
          <p:spPr>
            <a:xfrm>
              <a:off x="3611" y="5049"/>
              <a:ext cx="13067" cy="2470"/>
            </a:xfrm>
            <a:prstGeom prst="rect">
              <a:avLst/>
            </a:prstGeom>
          </p:spPr>
          <p:txBody>
            <a:bodyPr wrap="square">
              <a:spAutoFit/>
            </a:bodyPr>
            <a:lstStyle/>
            <a:p>
              <a:pPr indent="612140" fontAlgn="auto"/>
              <a:r>
                <a:rPr sz="2400" b="1" dirty="0">
                  <a:solidFill>
                    <a:srgbClr val="591300"/>
                  </a:solidFill>
                  <a:latin typeface="+mn-ea"/>
                </a:rPr>
                <a:t>随着互联网技术的迅猛发展，网络论政、网络监督、网络宣传、网络评判、网络动等新型政治参与方式层出不穷，并开辟了扁平化、交互性、实时化的网络政治空间这一新型政治参与载体。</a:t>
              </a:r>
              <a:endParaRPr sz="2400" b="1" dirty="0">
                <a:solidFill>
                  <a:srgbClr val="591300"/>
                </a:solidFill>
                <a:latin typeface="+mn-ea"/>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924" y="2656"/>
              <a:ext cx="1423" cy="214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742376" y="1733887"/>
            <a:ext cx="6756400" cy="787780"/>
          </a:xfrm>
          <a:prstGeom prst="rect">
            <a:avLst/>
          </a:prstGeom>
        </p:spPr>
        <p:txBody>
          <a:bodyPr wrap="square">
            <a:spAutoFit/>
          </a:bodyPr>
          <a:lstStyle/>
          <a:p>
            <a:pPr marL="285750" indent="-285750">
              <a:lnSpc>
                <a:spcPct val="150000"/>
              </a:lnSpc>
              <a:buClr>
                <a:srgbClr val="FF0000"/>
              </a:buClr>
              <a:buFont typeface="Wingdings" panose="05000000000000000000" pitchFamily="2" charset="2"/>
              <a:buChar char="l"/>
            </a:pPr>
            <a:r>
              <a:rPr lang="en-US" altLang="zh-CN" sz="1600" dirty="0">
                <a:solidFill>
                  <a:srgbClr val="591300"/>
                </a:solidFill>
                <a:latin typeface="汉仪大宋简" panose="02010609000101010101" pitchFamily="49" charset="-122"/>
                <a:ea typeface="汉仪大宋简" panose="02010609000101010101" pitchFamily="49" charset="-122"/>
              </a:rPr>
              <a:t>2018</a:t>
            </a:r>
            <a:r>
              <a:rPr lang="zh-CN" altLang="en-US" sz="1600" dirty="0">
                <a:solidFill>
                  <a:srgbClr val="591300"/>
                </a:solidFill>
                <a:latin typeface="汉仪大宋简" panose="02010609000101010101" pitchFamily="49" charset="-122"/>
                <a:ea typeface="汉仪大宋简" panose="02010609000101010101" pitchFamily="49" charset="-122"/>
              </a:rPr>
              <a:t>年</a:t>
            </a:r>
            <a:r>
              <a:rPr lang="en-US" altLang="zh-CN" sz="1600" dirty="0">
                <a:solidFill>
                  <a:srgbClr val="591300"/>
                </a:solidFill>
                <a:latin typeface="汉仪大宋简" panose="02010609000101010101" pitchFamily="49" charset="-122"/>
                <a:ea typeface="汉仪大宋简" panose="02010609000101010101" pitchFamily="49" charset="-122"/>
              </a:rPr>
              <a:t>10</a:t>
            </a:r>
            <a:r>
              <a:rPr lang="zh-CN" altLang="en-US" sz="1600" dirty="0">
                <a:solidFill>
                  <a:srgbClr val="591300"/>
                </a:solidFill>
                <a:latin typeface="汉仪大宋简" panose="02010609000101010101" pitchFamily="49" charset="-122"/>
                <a:ea typeface="汉仪大宋简" panose="02010609000101010101" pitchFamily="49" charset="-122"/>
              </a:rPr>
              <a:t>月</a:t>
            </a:r>
            <a:r>
              <a:rPr lang="en-US" altLang="zh-CN" sz="1600" dirty="0">
                <a:solidFill>
                  <a:srgbClr val="591300"/>
                </a:solidFill>
                <a:latin typeface="汉仪大宋简" panose="02010609000101010101" pitchFamily="49" charset="-122"/>
                <a:ea typeface="汉仪大宋简" panose="02010609000101010101" pitchFamily="49" charset="-122"/>
              </a:rPr>
              <a:t>18</a:t>
            </a:r>
            <a:r>
              <a:rPr lang="zh-CN" altLang="en-US" sz="1600" dirty="0">
                <a:solidFill>
                  <a:srgbClr val="591300"/>
                </a:solidFill>
                <a:latin typeface="汉仪大宋简" panose="02010609000101010101" pitchFamily="49" charset="-122"/>
                <a:ea typeface="汉仪大宋简" panose="02010609000101010101" pitchFamily="49" charset="-122"/>
              </a:rPr>
              <a:t>日，中国共产党第十九次全国代表大会在北京人民大会堂隆重开幕。习近平总书记代表第十八届中央委员会向大会作报告。</a:t>
            </a:r>
            <a:endParaRPr lang="zh-CN" altLang="en-US" sz="1600" dirty="0">
              <a:solidFill>
                <a:srgbClr val="591300"/>
              </a:solidFill>
              <a:latin typeface="汉仪大宋简" panose="02010609000101010101" pitchFamily="49" charset="-122"/>
              <a:ea typeface="汉仪大宋简" panose="02010609000101010101" pitchFamily="49" charset="-122"/>
            </a:endParaRPr>
          </a:p>
        </p:txBody>
      </p:sp>
      <p:sp>
        <p:nvSpPr>
          <p:cNvPr id="11" name="矩形 10"/>
          <p:cNvSpPr/>
          <p:nvPr/>
        </p:nvSpPr>
        <p:spPr>
          <a:xfrm>
            <a:off x="4742376" y="2626862"/>
            <a:ext cx="6756400" cy="2676525"/>
          </a:xfrm>
          <a:prstGeom prst="rect">
            <a:avLst/>
          </a:prstGeom>
        </p:spPr>
        <p:txBody>
          <a:bodyPr wrap="square">
            <a:spAutoFit/>
          </a:bodyPr>
          <a:lstStyle/>
          <a:p>
            <a:pPr marL="285750" indent="-285750">
              <a:lnSpc>
                <a:spcPct val="150000"/>
              </a:lnSpc>
              <a:buClr>
                <a:srgbClr val="FF0000"/>
              </a:buClr>
              <a:buFont typeface="Wingdings" panose="05000000000000000000" pitchFamily="2" charset="2"/>
              <a:buChar char="l"/>
            </a:pPr>
            <a:r>
              <a:rPr lang="zh-CN" altLang="en-US" sz="1600" dirty="0">
                <a:latin typeface="汉仪大宋简" panose="02010609000101010101" pitchFamily="49" charset="-122"/>
                <a:ea typeface="汉仪大宋简" panose="02010609000101010101" pitchFamily="49" charset="-122"/>
              </a:rPr>
              <a:t>党的十九大根据新形势新任务对党章进行适当修改，为这面高扬的旗帜增添新的思想光芒。新修的党章，共</a:t>
            </a:r>
            <a:r>
              <a:rPr lang="zh-CN" altLang="en-US" sz="1600" dirty="0">
                <a:solidFill>
                  <a:srgbClr val="FF0000"/>
                </a:solidFill>
                <a:latin typeface="汉仪大宋简" panose="02010609000101010101" pitchFamily="49" charset="-122"/>
                <a:ea typeface="汉仪大宋简" panose="02010609000101010101" pitchFamily="49" charset="-122"/>
              </a:rPr>
              <a:t>修正107</a:t>
            </a:r>
            <a:r>
              <a:rPr lang="zh-CN" altLang="en-US" sz="1600" dirty="0">
                <a:latin typeface="汉仪大宋简" panose="02010609000101010101" pitchFamily="49" charset="-122"/>
                <a:ea typeface="汉仪大宋简" panose="02010609000101010101" pitchFamily="49" charset="-122"/>
              </a:rPr>
              <a:t>处，其中总纲修改</a:t>
            </a:r>
            <a:r>
              <a:rPr lang="zh-CN" altLang="en-US" sz="1600" dirty="0">
                <a:solidFill>
                  <a:srgbClr val="FF0000"/>
                </a:solidFill>
                <a:latin typeface="汉仪大宋简" panose="02010609000101010101" pitchFamily="49" charset="-122"/>
                <a:ea typeface="汉仪大宋简" panose="02010609000101010101" pitchFamily="49" charset="-122"/>
              </a:rPr>
              <a:t>58</a:t>
            </a:r>
            <a:r>
              <a:rPr lang="zh-CN" altLang="en-US" sz="1600" dirty="0">
                <a:latin typeface="汉仪大宋简" panose="02010609000101010101" pitchFamily="49" charset="-122"/>
                <a:ea typeface="汉仪大宋简" panose="02010609000101010101" pitchFamily="49" charset="-122"/>
              </a:rPr>
              <a:t>处，条文修改</a:t>
            </a:r>
            <a:r>
              <a:rPr lang="zh-CN" altLang="en-US" sz="1600" dirty="0">
                <a:solidFill>
                  <a:srgbClr val="FF0000"/>
                </a:solidFill>
                <a:latin typeface="汉仪大宋简" panose="02010609000101010101" pitchFamily="49" charset="-122"/>
                <a:ea typeface="汉仪大宋简" panose="02010609000101010101" pitchFamily="49" charset="-122"/>
              </a:rPr>
              <a:t>49</a:t>
            </a:r>
            <a:r>
              <a:rPr lang="zh-CN" altLang="en-US" sz="1600" dirty="0">
                <a:latin typeface="汉仪大宋简" panose="02010609000101010101" pitchFamily="49" charset="-122"/>
                <a:ea typeface="汉仪大宋简" panose="02010609000101010101" pitchFamily="49" charset="-122"/>
              </a:rPr>
              <a:t>处。其中，增写一条规定党支部地位和作用的内容，表述为：</a:t>
            </a:r>
            <a:r>
              <a:rPr lang="zh-CN" altLang="en-US" sz="1600" dirty="0">
                <a:solidFill>
                  <a:srgbClr val="FF0000"/>
                </a:solidFill>
                <a:latin typeface="汉仪大宋简" panose="02010609000101010101" pitchFamily="49" charset="-122"/>
                <a:ea typeface="汉仪大宋简" panose="02010609000101010101" pitchFamily="49" charset="-122"/>
              </a:rPr>
              <a:t>党支部是党的基础组织，担负直接教育党员、管理党员、监督党员和组织群众、宣传群众、凝聚群众、服务群众的职责。</a:t>
            </a:r>
            <a:r>
              <a:rPr lang="zh-CN" altLang="en-US" sz="1600" dirty="0">
                <a:latin typeface="汉仪大宋简" panose="02010609000101010101" pitchFamily="49" charset="-122"/>
                <a:ea typeface="汉仪大宋简" panose="02010609000101010101" pitchFamily="49" charset="-122"/>
              </a:rPr>
              <a:t>增写这一条，对于重新定位党支部的政治功能、充分发挥一线战斗堡垒作用具有重大历史意义和现实指导意义。</a:t>
            </a:r>
            <a:endParaRPr lang="zh-CN" altLang="en-US" sz="1600" dirty="0">
              <a:latin typeface="汉仪大宋简" panose="02010609000101010101" pitchFamily="49" charset="-122"/>
              <a:ea typeface="汉仪大宋简" panose="02010609000101010101" pitchFamily="49" charset="-122"/>
            </a:endParaRPr>
          </a:p>
        </p:txBody>
      </p:sp>
      <p:pic>
        <p:nvPicPr>
          <p:cNvPr id="13" name="图片 12"/>
          <p:cNvPicPr>
            <a:picLocks noChangeAspect="1"/>
          </p:cNvPicPr>
          <p:nvPr/>
        </p:nvPicPr>
        <p:blipFill rotWithShape="1">
          <a:blip r:embed="rId1">
            <a:extLst>
              <a:ext uri="{BEBA8EAE-BF5A-486C-A8C5-ECC9F3942E4B}">
                <a14:imgProps xmlns:a14="http://schemas.microsoft.com/office/drawing/2010/main">
                  <a14:imgLayer r:embed="rId2">
                    <a14:imgEffect>
                      <a14:brightnessContrast bright="10000" contrast="20000"/>
                    </a14:imgEffect>
                  </a14:imgLayer>
                </a14:imgProps>
              </a:ext>
              <a:ext uri="{28A0092B-C50C-407E-A947-70E740481C1C}">
                <a14:useLocalDpi xmlns:a14="http://schemas.microsoft.com/office/drawing/2010/main" val="0"/>
              </a:ext>
            </a:extLst>
          </a:blip>
          <a:srcRect l="26320" t="12939" r="22771"/>
          <a:stretch>
            <a:fillRect/>
          </a:stretch>
        </p:blipFill>
        <p:spPr>
          <a:xfrm>
            <a:off x="1599126" y="1733887"/>
            <a:ext cx="2954316" cy="3424190"/>
          </a:xfrm>
          <a:prstGeom prst="rect">
            <a:avLst/>
          </a:prstGeom>
          <a:ln>
            <a:solidFill>
              <a:srgbClr val="FF0000">
                <a:alpha val="30000"/>
              </a:srgbClr>
            </a:solidFill>
          </a:ln>
        </p:spPr>
      </p:pic>
      <p:sp>
        <p:nvSpPr>
          <p:cNvPr id="14" name="文本框 13"/>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endParaRPr lang="zh-CN" altLang="en-US" sz="2000" dirty="0"/>
          </a:p>
        </p:txBody>
      </p:sp>
      <p:pic>
        <p:nvPicPr>
          <p:cNvPr id="15" name="图片 1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t="44121" r="41692"/>
          <a:stretch>
            <a:fillRect/>
          </a:stretch>
        </p:blipFill>
        <p:spPr>
          <a:xfrm flipH="1">
            <a:off x="7442200" y="4577819"/>
            <a:ext cx="4749800" cy="2280181"/>
          </a:xfrm>
          <a:prstGeom prst="rect">
            <a:avLst/>
          </a:prstGeom>
        </p:spPr>
      </p:pic>
      <p:pic>
        <p:nvPicPr>
          <p:cNvPr id="17" name="图片 16"/>
          <p:cNvPicPr>
            <a:picLocks noChangeAspect="1"/>
          </p:cNvPicPr>
          <p:nvPr/>
        </p:nvPicPr>
        <p:blipFill rotWithShape="1">
          <a:blip r:embed="rId5" cstate="hq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t="77336" r="24464"/>
          <a:stretch>
            <a:fillRect/>
          </a:stretch>
        </p:blipFill>
        <p:spPr>
          <a:xfrm>
            <a:off x="0" y="5505083"/>
            <a:ext cx="12192000" cy="1352917"/>
          </a:xfrm>
          <a:prstGeom prst="rect">
            <a:avLst/>
          </a:prstGeom>
        </p:spPr>
      </p:pic>
      <p:pic>
        <p:nvPicPr>
          <p:cNvPr id="18" name="图片 17"/>
          <p:cNvPicPr>
            <a:picLocks noChangeAspect="1"/>
          </p:cNvPicPr>
          <p:nvPr/>
        </p:nvPicPr>
        <p:blipFill rotWithShape="1">
          <a:blip r:embed="rId7" cstate="print">
            <a:extLst>
              <a:ext uri="{28A0092B-C50C-407E-A947-70E740481C1C}">
                <a14:useLocalDpi xmlns:a14="http://schemas.microsoft.com/office/drawing/2010/main" val="0"/>
              </a:ext>
            </a:extLst>
          </a:blip>
          <a:srcRect b="18055"/>
          <a:stretch>
            <a:fillRect/>
          </a:stretch>
        </p:blipFill>
        <p:spPr>
          <a:xfrm>
            <a:off x="7442200" y="5360995"/>
            <a:ext cx="4749800" cy="1497005"/>
          </a:xfrm>
          <a:prstGeom prst="rect">
            <a:avLst/>
          </a:prstGeom>
        </p:spPr>
      </p:pic>
      <p:sp>
        <p:nvSpPr>
          <p:cNvPr id="20" name="文本框 19" descr="7b0a20202020227461726765744d6f64756c65223a20226b6f6e6c696e65666f6e7473220a7d0a"/>
          <p:cNvSpPr txBox="1"/>
          <p:nvPr/>
        </p:nvSpPr>
        <p:spPr>
          <a:xfrm>
            <a:off x="1682538" y="522695"/>
            <a:ext cx="5516880" cy="521970"/>
          </a:xfrm>
          <a:prstGeom prst="rect">
            <a:avLst/>
          </a:prstGeom>
          <a:noFill/>
        </p:spPr>
        <p:txBody>
          <a:bodyPr wrap="none" rtlCol="0">
            <a:spAutoFit/>
          </a:bodyPr>
          <a:lstStyle>
            <a:defPPr>
              <a:defRPr lang="zh-CN"/>
            </a:defPPr>
            <a:lvl1pPr>
              <a:defRPr sz="3200" b="1">
                <a:gradFill>
                  <a:gsLst>
                    <a:gs pos="50000">
                      <a:srgbClr val="FFFF00"/>
                    </a:gs>
                    <a:gs pos="0">
                      <a:schemeClr val="bg1"/>
                    </a:gs>
                    <a:gs pos="100000">
                      <a:schemeClr val="bg1"/>
                    </a:gs>
                  </a:gsLst>
                  <a:lin ang="5400000" scaled="1"/>
                </a:gradFill>
                <a:latin typeface="微软雅黑" panose="020B0503020204020204" pitchFamily="34" charset="-122"/>
                <a:ea typeface="微软雅黑" panose="020B0503020204020204" pitchFamily="34" charset="-122"/>
              </a:defRPr>
            </a:lvl1pPr>
          </a:lstStyle>
          <a:p>
            <a:pPr algn="l"/>
            <a:r>
              <a:rPr lang="zh-CN" altLang="en-US" sz="2800" b="0" dirty="0">
                <a:solidFill>
                  <a:srgbClr val="FF0000"/>
                </a:solidFill>
                <a:effectLst/>
                <a:latin typeface="方正公文小标宋" panose="02000500000000000000" charset="-122"/>
                <a:ea typeface="方正公文小标宋" panose="02000500000000000000" charset="-122"/>
                <a:cs typeface="方正公文小标宋" panose="02000500000000000000" charset="-122"/>
                <a:sym typeface="+mn-ea"/>
              </a:rPr>
              <a:t>“不</a:t>
            </a:r>
            <a:r>
              <a:rPr lang="zh-CN" altLang="en-US" sz="2800" b="0" dirty="0">
                <a:solidFill>
                  <a:srgbClr val="FF0000"/>
                </a:solidFill>
                <a:effectLst/>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忘初心，牢记使命”</a:t>
            </a:r>
            <a:r>
              <a:rPr lang="zh-CN" altLang="en-US" sz="2800" b="0" dirty="0">
                <a:solidFill>
                  <a:srgbClr val="FF0000"/>
                </a:solidFill>
                <a:effectLst/>
                <a:latin typeface="方正公文小标宋" panose="02000500000000000000" charset="-122"/>
                <a:ea typeface="方正公文小标宋" panose="02000500000000000000" charset="-122"/>
                <a:cs typeface="方正公文小标宋" panose="02000500000000000000" charset="-122"/>
                <a:sym typeface="+mn-ea"/>
              </a:rPr>
              <a:t>专题党课</a:t>
            </a:r>
            <a:endParaRPr lang="zh-CN" altLang="en-US" sz="2800" b="0" dirty="0">
              <a:solidFill>
                <a:srgbClr val="FF0000"/>
              </a:solidFill>
              <a:effectLst/>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endParaRPr>
          </a:p>
        </p:txBody>
      </p:sp>
      <p:pic>
        <p:nvPicPr>
          <p:cNvPr id="21" name="图片 20" descr="liangxueyizuo2.png"/>
          <p:cNvPicPr>
            <a:picLocks noChangeAspect="1"/>
          </p:cNvPicPr>
          <p:nvPr/>
        </p:nvPicPr>
        <p:blipFill>
          <a:blip r:embed="rId8" cstate="print">
            <a:extLst>
              <a:ext uri="{BEBA8EAE-BF5A-486C-A8C5-ECC9F3942E4B}">
                <a14:imgProps xmlns:a14="http://schemas.microsoft.com/office/drawing/2010/main">
                  <a14:imgLayer r:embed="rId9">
                    <a14:imgEffect>
                      <a14:artisticFilmGrain/>
                    </a14:imgEffect>
                    <a14:imgEffect>
                      <a14:brightnessContrast bright="20000" contrast="20000"/>
                    </a14:imgEffect>
                  </a14:imgLayer>
                </a14:imgProps>
              </a:ext>
            </a:extLst>
          </a:blip>
          <a:stretch>
            <a:fillRect/>
          </a:stretch>
        </p:blipFill>
        <p:spPr>
          <a:xfrm flipH="1">
            <a:off x="-1" y="4151279"/>
            <a:ext cx="1295400" cy="270672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14:window dir="ver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000"/>
                                        <p:tgtEl>
                                          <p:spTgt spid="2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par>
                                <p:cTn id="19" presetID="2" presetClass="entr" presetSubtype="2" decel="5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000" fill="hold"/>
                                        <p:tgtEl>
                                          <p:spTgt spid="15"/>
                                        </p:tgtEl>
                                        <p:attrNameLst>
                                          <p:attrName>ppt_x</p:attrName>
                                        </p:attrNameLst>
                                      </p:cBhvr>
                                      <p:tavLst>
                                        <p:tav tm="0">
                                          <p:val>
                                            <p:strVal val="1+#ppt_w/2"/>
                                          </p:val>
                                        </p:tav>
                                        <p:tav tm="100000">
                                          <p:val>
                                            <p:strVal val="#ppt_x"/>
                                          </p:val>
                                        </p:tav>
                                      </p:tavLst>
                                    </p:anim>
                                    <p:anim calcmode="lin" valueType="num">
                                      <p:cBhvr additive="base">
                                        <p:cTn id="22" dur="1000" fill="hold"/>
                                        <p:tgtEl>
                                          <p:spTgt spid="15"/>
                                        </p:tgtEl>
                                        <p:attrNameLst>
                                          <p:attrName>ppt_y</p:attrName>
                                        </p:attrNameLst>
                                      </p:cBhvr>
                                      <p:tavLst>
                                        <p:tav tm="0">
                                          <p:val>
                                            <p:strVal val="#ppt_y"/>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childTnLst>
                                </p:cTn>
                              </p:par>
                            </p:childTnLst>
                          </p:cTn>
                        </p:par>
                        <p:par>
                          <p:cTn id="26" fill="hold">
                            <p:stCondLst>
                              <p:cond delay="2000"/>
                            </p:stCondLst>
                            <p:childTnLst>
                              <p:par>
                                <p:cTn id="27" presetID="2" presetClass="entr" presetSubtype="8" decel="45000"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1000" fill="hold"/>
                                        <p:tgtEl>
                                          <p:spTgt spid="13"/>
                                        </p:tgtEl>
                                        <p:attrNameLst>
                                          <p:attrName>ppt_x</p:attrName>
                                        </p:attrNameLst>
                                      </p:cBhvr>
                                      <p:tavLst>
                                        <p:tav tm="0">
                                          <p:val>
                                            <p:strVal val="0-#ppt_w/2"/>
                                          </p:val>
                                        </p:tav>
                                        <p:tav tm="100000">
                                          <p:val>
                                            <p:strVal val="#ppt_x"/>
                                          </p:val>
                                        </p:tav>
                                      </p:tavLst>
                                    </p:anim>
                                    <p:anim calcmode="lin" valueType="num">
                                      <p:cBhvr additive="base">
                                        <p:cTn id="30" dur="1000" fill="hold"/>
                                        <p:tgtEl>
                                          <p:spTgt spid="13"/>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1000"/>
                                        <p:tgtEl>
                                          <p:spTgt spid="10"/>
                                        </p:tgtEl>
                                      </p:cBhvr>
                                    </p:animEffect>
                                  </p:childTnLst>
                                </p:cTn>
                              </p:par>
                            </p:childTnLst>
                          </p:cTn>
                        </p:par>
                        <p:par>
                          <p:cTn id="35" fill="hold">
                            <p:stCondLst>
                              <p:cond delay="4000"/>
                            </p:stCondLst>
                            <p:childTnLst>
                              <p:par>
                                <p:cTn id="36" presetID="22" presetClass="entr" presetSubtype="8"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1000"/>
                                        <p:tgtEl>
                                          <p:spTgt spid="11"/>
                                        </p:tgtEl>
                                      </p:cBhvr>
                                    </p:animEffect>
                                  </p:childTnLst>
                                </p:cTn>
                              </p:par>
                            </p:childTnLst>
                          </p:cTn>
                        </p:par>
                        <p:par>
                          <p:cTn id="39" fill="hold">
                            <p:stCondLst>
                              <p:cond delay="5000"/>
                            </p:stCondLst>
                            <p:childTnLst>
                              <p:par>
                                <p:cTn id="40" presetID="10" presetClass="entr" presetSubtype="0"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913383" y="429741"/>
            <a:ext cx="7124065" cy="583565"/>
          </a:xfrm>
          <a:prstGeom prst="rect">
            <a:avLst/>
          </a:prstGeom>
          <a:noFill/>
        </p:spPr>
        <p:txBody>
          <a:bodyPr wrap="none" rtlCol="0">
            <a:spAutoFit/>
          </a:bodyPr>
          <a:lstStyle>
            <a:defPPr>
              <a:defRPr lang="zh-CN"/>
            </a:defPPr>
            <a:lvl1pPr>
              <a:defRPr sz="2800">
                <a:solidFill>
                  <a:srgbClr val="FF0000"/>
                </a:solidFill>
                <a:latin typeface="方正特雅宋简" panose="02000000000000000000" pitchFamily="2" charset="-122"/>
                <a:ea typeface="方正特雅宋简" panose="02000000000000000000" pitchFamily="2" charset="-122"/>
              </a:defRPr>
            </a:lvl1pPr>
          </a:lstStyle>
          <a:p>
            <a:pPr algn="l"/>
            <a:r>
              <a:rPr sz="3200" b="1" dirty="0">
                <a:sym typeface="+mn-ea"/>
              </a:rPr>
              <a:t>凝聚群众是党开展一切工作的力量支撑</a:t>
            </a:r>
            <a:endParaRPr lang="zh-CN" altLang="en-US" sz="3200" dirty="0"/>
          </a:p>
        </p:txBody>
      </p:sp>
      <p:sp>
        <p:nvSpPr>
          <p:cNvPr id="22" name="文本框 21"/>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endParaRPr lang="zh-CN" altLang="en-US" sz="2000" dirty="0"/>
          </a:p>
        </p:txBody>
      </p:sp>
      <p:grpSp>
        <p:nvGrpSpPr>
          <p:cNvPr id="5" name="组合 4"/>
          <p:cNvGrpSpPr/>
          <p:nvPr/>
        </p:nvGrpSpPr>
        <p:grpSpPr>
          <a:xfrm>
            <a:off x="1221740" y="1686560"/>
            <a:ext cx="9368790" cy="3457575"/>
            <a:chOff x="1924" y="2656"/>
            <a:chExt cx="14754" cy="5445"/>
          </a:xfrm>
        </p:grpSpPr>
        <p:sp>
          <p:nvSpPr>
            <p:cNvPr id="9" name="矩形: 圆角 8"/>
            <p:cNvSpPr/>
            <p:nvPr/>
          </p:nvSpPr>
          <p:spPr>
            <a:xfrm>
              <a:off x="3866" y="3540"/>
              <a:ext cx="6030" cy="964"/>
            </a:xfrm>
            <a:prstGeom prst="roundRect">
              <a:avLst>
                <a:gd name="adj" fmla="val 14426"/>
              </a:avLst>
            </a:prstGeom>
            <a:solidFill>
              <a:srgbClr val="FF0000"/>
            </a:solidFill>
            <a:ln w="6350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2400" b="1" dirty="0">
                  <a:solidFill>
                    <a:schemeClr val="bg1"/>
                  </a:solidFill>
                  <a:latin typeface="+mn-ea"/>
                </a:rPr>
                <a:t>三是突破文化空间障碍</a:t>
              </a:r>
              <a:endParaRPr lang="zh-CN" altLang="en-US" sz="2400" b="1" dirty="0">
                <a:solidFill>
                  <a:schemeClr val="bg1"/>
                </a:solidFill>
                <a:latin typeface="+mn-ea"/>
              </a:endParaRPr>
            </a:p>
          </p:txBody>
        </p:sp>
        <p:sp>
          <p:nvSpPr>
            <p:cNvPr id="30" name="矩形 29"/>
            <p:cNvSpPr/>
            <p:nvPr/>
          </p:nvSpPr>
          <p:spPr>
            <a:xfrm>
              <a:off x="3611" y="5049"/>
              <a:ext cx="13067" cy="3052"/>
            </a:xfrm>
            <a:prstGeom prst="rect">
              <a:avLst/>
            </a:prstGeom>
          </p:spPr>
          <p:txBody>
            <a:bodyPr wrap="square">
              <a:spAutoFit/>
            </a:bodyPr>
            <a:lstStyle/>
            <a:p>
              <a:pPr indent="612140" fontAlgn="auto"/>
              <a:r>
                <a:rPr sz="2400" b="1" dirty="0">
                  <a:solidFill>
                    <a:srgbClr val="591300"/>
                  </a:solidFill>
                  <a:latin typeface="+mn-ea"/>
                </a:rPr>
                <a:t>随着全球化步伐的加快，西方的政治、经济、文化、生活的侵蚀、影响和渗透，“大片、薯片、芯片”的冲击、蔓延、毒害，一定程度上导致群众对中国特色传统文化特别是政治文化的情感认同趋于弱化、边缘化。“文化的认同才是最本质的认同”。</a:t>
              </a:r>
              <a:endParaRPr sz="2400" b="1" dirty="0">
                <a:solidFill>
                  <a:srgbClr val="591300"/>
                </a:solidFill>
                <a:latin typeface="+mn-ea"/>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924" y="2656"/>
              <a:ext cx="1423" cy="214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BEBA8EAE-BF5A-486C-A8C5-ECC9F3942E4B}">
                <a14:imgProps xmlns:a14="http://schemas.microsoft.com/office/drawing/2010/main">
                  <a14:imgLayer r:embed="rId2">
                    <a14:imgEffect>
                      <a14:brightnessContrast bright="20000" contrast="40000"/>
                    </a14:imgEffect>
                  </a14:imgLayer>
                </a14:imgProps>
              </a:ext>
              <a:ext uri="{28A0092B-C50C-407E-A947-70E740481C1C}">
                <a14:useLocalDpi xmlns:a14="http://schemas.microsoft.com/office/drawing/2010/main" val="0"/>
              </a:ext>
            </a:extLst>
          </a:blip>
          <a:srcRect t="59767" r="41251"/>
          <a:stretch>
            <a:fillRect/>
          </a:stretch>
        </p:blipFill>
        <p:spPr>
          <a:xfrm>
            <a:off x="0" y="2685333"/>
            <a:ext cx="12192000" cy="4172667"/>
          </a:xfrm>
          <a:prstGeom prst="rect">
            <a:avLst/>
          </a:prstGeom>
        </p:spPr>
      </p:pic>
      <p:pic>
        <p:nvPicPr>
          <p:cNvPr id="5" name="图片 4"/>
          <p:cNvPicPr>
            <a:picLocks noChangeAspect="1"/>
          </p:cNvPicPr>
          <p:nvPr/>
        </p:nvPicPr>
        <p:blipFill rotWithShape="1">
          <a:blip r:embed="rId3" cstate="hqprint">
            <a:extLst>
              <a:ext uri="{28A0092B-C50C-407E-A947-70E740481C1C}">
                <a14:useLocalDpi xmlns:a14="http://schemas.microsoft.com/office/drawing/2010/main" val="0"/>
              </a:ext>
            </a:extLst>
          </a:blip>
          <a:srcRect t="69706"/>
          <a:stretch>
            <a:fillRect/>
          </a:stretch>
        </p:blipFill>
        <p:spPr>
          <a:xfrm>
            <a:off x="0" y="5250426"/>
            <a:ext cx="12192000" cy="1607575"/>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63321" t="56719" r="1511" b="17085"/>
          <a:stretch>
            <a:fillRect/>
          </a:stretch>
        </p:blipFill>
        <p:spPr>
          <a:xfrm flipH="1">
            <a:off x="0" y="3602579"/>
            <a:ext cx="2914650" cy="3255421"/>
          </a:xfrm>
          <a:prstGeom prst="rect">
            <a:avLst/>
          </a:prstGeom>
        </p:spPr>
      </p:pic>
      <p:grpSp>
        <p:nvGrpSpPr>
          <p:cNvPr id="10" name="组合 9"/>
          <p:cNvGrpSpPr/>
          <p:nvPr/>
        </p:nvGrpSpPr>
        <p:grpSpPr>
          <a:xfrm>
            <a:off x="5219048" y="690293"/>
            <a:ext cx="1769143" cy="1769143"/>
            <a:chOff x="3851921" y="107991"/>
            <a:chExt cx="1792566" cy="1792567"/>
          </a:xfrm>
          <a:solidFill>
            <a:srgbClr val="FF0000"/>
          </a:solidFill>
          <a:effectLst/>
        </p:grpSpPr>
        <p:sp>
          <p:nvSpPr>
            <p:cNvPr id="11" name="Freeform 29"/>
            <p:cNvSpPr/>
            <p:nvPr/>
          </p:nvSpPr>
          <p:spPr bwMode="auto">
            <a:xfrm>
              <a:off x="4401088" y="564469"/>
              <a:ext cx="867835" cy="775494"/>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任意多边形 14"/>
            <p:cNvSpPr/>
            <p:nvPr/>
          </p:nvSpPr>
          <p:spPr>
            <a:xfrm>
              <a:off x="3851921" y="107991"/>
              <a:ext cx="1792566" cy="1792567"/>
            </a:xfrm>
            <a:custGeom>
              <a:avLst/>
              <a:gdLst>
                <a:gd name="connsiteX0" fmla="*/ 1677670 w 2407137"/>
                <a:gd name="connsiteY0" fmla="*/ 1837666 h 2407138"/>
                <a:gd name="connsiteX1" fmla="*/ 1683974 w 2407137"/>
                <a:gd name="connsiteY1" fmla="*/ 1833341 h 2407138"/>
                <a:gd name="connsiteX2" fmla="*/ 1689813 w 2407137"/>
                <a:gd name="connsiteY2" fmla="*/ 1828403 h 2407138"/>
                <a:gd name="connsiteX3" fmla="*/ 1945042 w 2407137"/>
                <a:gd name="connsiteY3" fmla="*/ 2162988 h 2407138"/>
                <a:gd name="connsiteX4" fmla="*/ 1932899 w 2407137"/>
                <a:gd name="connsiteY4" fmla="*/ 2172251 h 2407138"/>
                <a:gd name="connsiteX5" fmla="*/ 1592663 w 2407137"/>
                <a:gd name="connsiteY5" fmla="*/ 1892774 h 2407138"/>
                <a:gd name="connsiteX6" fmla="*/ 1605769 w 2407137"/>
                <a:gd name="connsiteY6" fmla="*/ 1884929 h 2407138"/>
                <a:gd name="connsiteX7" fmla="*/ 1748914 w 2407137"/>
                <a:gd name="connsiteY7" fmla="*/ 2132863 h 2407138"/>
                <a:gd name="connsiteX8" fmla="*/ 1735858 w 2407137"/>
                <a:gd name="connsiteY8" fmla="*/ 2140795 h 2407138"/>
                <a:gd name="connsiteX9" fmla="*/ 1768789 w 2407137"/>
                <a:gd name="connsiteY9" fmla="*/ 1757990 h 2407138"/>
                <a:gd name="connsiteX10" fmla="*/ 1971301 w 2407137"/>
                <a:gd name="connsiteY10" fmla="*/ 1960502 h 2407138"/>
                <a:gd name="connsiteX11" fmla="*/ 1966159 w 2407137"/>
                <a:gd name="connsiteY11" fmla="*/ 1966159 h 2407138"/>
                <a:gd name="connsiteX12" fmla="*/ 1960501 w 2407137"/>
                <a:gd name="connsiteY12" fmla="*/ 1971301 h 2407138"/>
                <a:gd name="connsiteX13" fmla="*/ 1758092 w 2407137"/>
                <a:gd name="connsiteY13" fmla="*/ 1768892 h 2407138"/>
                <a:gd name="connsiteX14" fmla="*/ 1765079 w 2407137"/>
                <a:gd name="connsiteY14" fmla="*/ 1762526 h 2407138"/>
                <a:gd name="connsiteX15" fmla="*/ 1834740 w 2407137"/>
                <a:gd name="connsiteY15" fmla="*/ 1681091 h 2407138"/>
                <a:gd name="connsiteX16" fmla="*/ 2168093 w 2407137"/>
                <a:gd name="connsiteY16" fmla="*/ 1938389 h 2407138"/>
                <a:gd name="connsiteX17" fmla="*/ 2158761 w 2407137"/>
                <a:gd name="connsiteY17" fmla="*/ 1950479 h 2407138"/>
                <a:gd name="connsiteX18" fmla="*/ 1825285 w 2407137"/>
                <a:gd name="connsiteY18" fmla="*/ 1693086 h 2407138"/>
                <a:gd name="connsiteX19" fmla="*/ 1497292 w 2407137"/>
                <a:gd name="connsiteY19" fmla="*/ 1938505 h 2407138"/>
                <a:gd name="connsiteX20" fmla="*/ 1511359 w 2407137"/>
                <a:gd name="connsiteY20" fmla="*/ 1932557 h 2407138"/>
                <a:gd name="connsiteX21" fmla="*/ 1671461 w 2407137"/>
                <a:gd name="connsiteY21" fmla="*/ 2322204 h 2407138"/>
                <a:gd name="connsiteX22" fmla="*/ 1657335 w 2407137"/>
                <a:gd name="connsiteY22" fmla="*/ 2328008 h 2407138"/>
                <a:gd name="connsiteX23" fmla="*/ 1400984 w 2407137"/>
                <a:gd name="connsiteY23" fmla="*/ 1969841 h 2407138"/>
                <a:gd name="connsiteX24" fmla="*/ 1415837 w 2407137"/>
                <a:gd name="connsiteY24" fmla="*/ 1966261 h 2407138"/>
                <a:gd name="connsiteX25" fmla="*/ 1489829 w 2407137"/>
                <a:gd name="connsiteY25" fmla="*/ 2242404 h 2407138"/>
                <a:gd name="connsiteX26" fmla="*/ 1475037 w 2407137"/>
                <a:gd name="connsiteY26" fmla="*/ 2246208 h 2407138"/>
                <a:gd name="connsiteX27" fmla="*/ 1890343 w 2407137"/>
                <a:gd name="connsiteY27" fmla="*/ 1591261 h 2407138"/>
                <a:gd name="connsiteX28" fmla="*/ 2140794 w 2407137"/>
                <a:gd name="connsiteY28" fmla="*/ 1735859 h 2407138"/>
                <a:gd name="connsiteX29" fmla="*/ 2132863 w 2407137"/>
                <a:gd name="connsiteY29" fmla="*/ 1748915 h 2407138"/>
                <a:gd name="connsiteX30" fmla="*/ 1883112 w 2407137"/>
                <a:gd name="connsiteY30" fmla="*/ 1604721 h 2407138"/>
                <a:gd name="connsiteX31" fmla="*/ 1934589 w 2407137"/>
                <a:gd name="connsiteY31" fmla="*/ 1500527 h 2407138"/>
                <a:gd name="connsiteX32" fmla="*/ 2325413 w 2407137"/>
                <a:gd name="connsiteY32" fmla="*/ 1663714 h 2407138"/>
                <a:gd name="connsiteX33" fmla="*/ 2319529 w 2407137"/>
                <a:gd name="connsiteY33" fmla="*/ 1677807 h 2407138"/>
                <a:gd name="connsiteX34" fmla="*/ 1928334 w 2407137"/>
                <a:gd name="connsiteY34" fmla="*/ 1514465 h 2407138"/>
                <a:gd name="connsiteX35" fmla="*/ 1296758 w 2407137"/>
                <a:gd name="connsiteY35" fmla="*/ 1987081 h 2407138"/>
                <a:gd name="connsiteX36" fmla="*/ 1311855 w 2407137"/>
                <a:gd name="connsiteY36" fmla="*/ 1984732 h 2407138"/>
                <a:gd name="connsiteX37" fmla="*/ 1365995 w 2407137"/>
                <a:gd name="connsiteY37" fmla="*/ 2405187 h 2407138"/>
                <a:gd name="connsiteX38" fmla="*/ 1350847 w 2407137"/>
                <a:gd name="connsiteY38" fmla="*/ 2407138 h 2407138"/>
                <a:gd name="connsiteX39" fmla="*/ 1195932 w 2407137"/>
                <a:gd name="connsiteY39" fmla="*/ 1995746 h 2407138"/>
                <a:gd name="connsiteX40" fmla="*/ 1211204 w 2407137"/>
                <a:gd name="connsiteY40" fmla="*/ 1995179 h 2407138"/>
                <a:gd name="connsiteX41" fmla="*/ 1211204 w 2407137"/>
                <a:gd name="connsiteY41" fmla="*/ 2281649 h 2407138"/>
                <a:gd name="connsiteX42" fmla="*/ 1203568 w 2407137"/>
                <a:gd name="connsiteY42" fmla="*/ 2282034 h 2407138"/>
                <a:gd name="connsiteX43" fmla="*/ 1195932 w 2407137"/>
                <a:gd name="connsiteY43" fmla="*/ 2281649 h 2407138"/>
                <a:gd name="connsiteX44" fmla="*/ 1968060 w 2407137"/>
                <a:gd name="connsiteY44" fmla="*/ 1400508 h 2407138"/>
                <a:gd name="connsiteX45" fmla="*/ 2246208 w 2407137"/>
                <a:gd name="connsiteY45" fmla="*/ 1475038 h 2407138"/>
                <a:gd name="connsiteX46" fmla="*/ 2242404 w 2407137"/>
                <a:gd name="connsiteY46" fmla="*/ 1489831 h 2407138"/>
                <a:gd name="connsiteX47" fmla="*/ 1963516 w 2407137"/>
                <a:gd name="connsiteY47" fmla="*/ 1415103 h 2407138"/>
                <a:gd name="connsiteX48" fmla="*/ 1090481 w 2407137"/>
                <a:gd name="connsiteY48" fmla="*/ 1986840 h 2407138"/>
                <a:gd name="connsiteX49" fmla="*/ 1097951 w 2407137"/>
                <a:gd name="connsiteY49" fmla="*/ 1988584 h 2407138"/>
                <a:gd name="connsiteX50" fmla="*/ 1105617 w 2407137"/>
                <a:gd name="connsiteY50" fmla="*/ 1988876 h 2407138"/>
                <a:gd name="connsiteX51" fmla="*/ 1049458 w 2407137"/>
                <a:gd name="connsiteY51" fmla="*/ 2406281 h 2407138"/>
                <a:gd name="connsiteX52" fmla="*/ 1034322 w 2407137"/>
                <a:gd name="connsiteY52" fmla="*/ 2404245 h 2407138"/>
                <a:gd name="connsiteX53" fmla="*/ 1988876 w 2407137"/>
                <a:gd name="connsiteY53" fmla="*/ 1301520 h 2407138"/>
                <a:gd name="connsiteX54" fmla="*/ 2406281 w 2407137"/>
                <a:gd name="connsiteY54" fmla="*/ 1357679 h 2407138"/>
                <a:gd name="connsiteX55" fmla="*/ 2404244 w 2407137"/>
                <a:gd name="connsiteY55" fmla="*/ 1372815 h 2407138"/>
                <a:gd name="connsiteX56" fmla="*/ 1986840 w 2407137"/>
                <a:gd name="connsiteY56" fmla="*/ 1316657 h 2407138"/>
                <a:gd name="connsiteX57" fmla="*/ 1988583 w 2407137"/>
                <a:gd name="connsiteY57" fmla="*/ 1309187 h 2407138"/>
                <a:gd name="connsiteX58" fmla="*/ 992036 w 2407137"/>
                <a:gd name="connsiteY58" fmla="*/ 1963517 h 2407138"/>
                <a:gd name="connsiteX59" fmla="*/ 1006629 w 2407137"/>
                <a:gd name="connsiteY59" fmla="*/ 1968061 h 2407138"/>
                <a:gd name="connsiteX60" fmla="*/ 932100 w 2407137"/>
                <a:gd name="connsiteY60" fmla="*/ 2246208 h 2407138"/>
                <a:gd name="connsiteX61" fmla="*/ 917308 w 2407137"/>
                <a:gd name="connsiteY61" fmla="*/ 2242405 h 2407138"/>
                <a:gd name="connsiteX62" fmla="*/ 1995178 w 2407137"/>
                <a:gd name="connsiteY62" fmla="*/ 1195933 h 2407138"/>
                <a:gd name="connsiteX63" fmla="*/ 2281649 w 2407137"/>
                <a:gd name="connsiteY63" fmla="*/ 1195933 h 2407138"/>
                <a:gd name="connsiteX64" fmla="*/ 2282034 w 2407137"/>
                <a:gd name="connsiteY64" fmla="*/ 1203569 h 2407138"/>
                <a:gd name="connsiteX65" fmla="*/ 2281649 w 2407137"/>
                <a:gd name="connsiteY65" fmla="*/ 1211206 h 2407138"/>
                <a:gd name="connsiteX66" fmla="*/ 1995745 w 2407137"/>
                <a:gd name="connsiteY66" fmla="*/ 1211206 h 2407138"/>
                <a:gd name="connsiteX67" fmla="*/ 1984731 w 2407137"/>
                <a:gd name="connsiteY67" fmla="*/ 1095284 h 2407138"/>
                <a:gd name="connsiteX68" fmla="*/ 2405186 w 2407137"/>
                <a:gd name="connsiteY68" fmla="*/ 1041144 h 2407138"/>
                <a:gd name="connsiteX69" fmla="*/ 2407137 w 2407137"/>
                <a:gd name="connsiteY69" fmla="*/ 1056290 h 2407138"/>
                <a:gd name="connsiteX70" fmla="*/ 1987080 w 2407137"/>
                <a:gd name="connsiteY70" fmla="*/ 1110379 h 2407138"/>
                <a:gd name="connsiteX71" fmla="*/ 892672 w 2407137"/>
                <a:gd name="connsiteY71" fmla="*/ 1928335 h 2407138"/>
                <a:gd name="connsiteX72" fmla="*/ 906611 w 2407137"/>
                <a:gd name="connsiteY72" fmla="*/ 1934590 h 2407138"/>
                <a:gd name="connsiteX73" fmla="*/ 743425 w 2407137"/>
                <a:gd name="connsiteY73" fmla="*/ 2325414 h 2407138"/>
                <a:gd name="connsiteX74" fmla="*/ 729331 w 2407137"/>
                <a:gd name="connsiteY74" fmla="*/ 2319529 h 2407138"/>
                <a:gd name="connsiteX75" fmla="*/ 802416 w 2407137"/>
                <a:gd name="connsiteY75" fmla="*/ 1883113 h 2407138"/>
                <a:gd name="connsiteX76" fmla="*/ 815877 w 2407137"/>
                <a:gd name="connsiteY76" fmla="*/ 1890344 h 2407138"/>
                <a:gd name="connsiteX77" fmla="*/ 671279 w 2407137"/>
                <a:gd name="connsiteY77" fmla="*/ 2140796 h 2407138"/>
                <a:gd name="connsiteX78" fmla="*/ 658223 w 2407137"/>
                <a:gd name="connsiteY78" fmla="*/ 2132863 h 2407138"/>
                <a:gd name="connsiteX79" fmla="*/ 1966260 w 2407137"/>
                <a:gd name="connsiteY79" fmla="*/ 991301 h 2407138"/>
                <a:gd name="connsiteX80" fmla="*/ 2242405 w 2407137"/>
                <a:gd name="connsiteY80" fmla="*/ 917309 h 2407138"/>
                <a:gd name="connsiteX81" fmla="*/ 2246208 w 2407137"/>
                <a:gd name="connsiteY81" fmla="*/ 932101 h 2407138"/>
                <a:gd name="connsiteX82" fmla="*/ 1969840 w 2407137"/>
                <a:gd name="connsiteY82" fmla="*/ 1006153 h 2407138"/>
                <a:gd name="connsiteX83" fmla="*/ 1932557 w 2407137"/>
                <a:gd name="connsiteY83" fmla="*/ 895779 h 2407138"/>
                <a:gd name="connsiteX84" fmla="*/ 2322203 w 2407137"/>
                <a:gd name="connsiteY84" fmla="*/ 735676 h 2407138"/>
                <a:gd name="connsiteX85" fmla="*/ 2328008 w 2407137"/>
                <a:gd name="connsiteY85" fmla="*/ 749803 h 2407138"/>
                <a:gd name="connsiteX86" fmla="*/ 1938504 w 2407137"/>
                <a:gd name="connsiteY86" fmla="*/ 909846 h 2407138"/>
                <a:gd name="connsiteX87" fmla="*/ 714051 w 2407137"/>
                <a:gd name="connsiteY87" fmla="*/ 1825286 h 2407138"/>
                <a:gd name="connsiteX88" fmla="*/ 726047 w 2407137"/>
                <a:gd name="connsiteY88" fmla="*/ 1834740 h 2407138"/>
                <a:gd name="connsiteX89" fmla="*/ 468748 w 2407137"/>
                <a:gd name="connsiteY89" fmla="*/ 2168094 h 2407138"/>
                <a:gd name="connsiteX90" fmla="*/ 456659 w 2407137"/>
                <a:gd name="connsiteY90" fmla="*/ 2158762 h 2407138"/>
                <a:gd name="connsiteX91" fmla="*/ 638245 w 2407137"/>
                <a:gd name="connsiteY91" fmla="*/ 1758093 h 2407138"/>
                <a:gd name="connsiteX92" fmla="*/ 644611 w 2407137"/>
                <a:gd name="connsiteY92" fmla="*/ 1765080 h 2407138"/>
                <a:gd name="connsiteX93" fmla="*/ 649147 w 2407137"/>
                <a:gd name="connsiteY93" fmla="*/ 1768790 h 2407138"/>
                <a:gd name="connsiteX94" fmla="*/ 446636 w 2407137"/>
                <a:gd name="connsiteY94" fmla="*/ 1971302 h 2407138"/>
                <a:gd name="connsiteX95" fmla="*/ 440978 w 2407137"/>
                <a:gd name="connsiteY95" fmla="*/ 1966159 h 2407138"/>
                <a:gd name="connsiteX96" fmla="*/ 435836 w 2407137"/>
                <a:gd name="connsiteY96" fmla="*/ 1960502 h 2407138"/>
                <a:gd name="connsiteX97" fmla="*/ 1884928 w 2407137"/>
                <a:gd name="connsiteY97" fmla="*/ 801368 h 2407138"/>
                <a:gd name="connsiteX98" fmla="*/ 2132863 w 2407137"/>
                <a:gd name="connsiteY98" fmla="*/ 658223 h 2407138"/>
                <a:gd name="connsiteX99" fmla="*/ 2140794 w 2407137"/>
                <a:gd name="connsiteY99" fmla="*/ 671279 h 2407138"/>
                <a:gd name="connsiteX100" fmla="*/ 1892773 w 2407137"/>
                <a:gd name="connsiteY100" fmla="*/ 814474 h 2407138"/>
                <a:gd name="connsiteX101" fmla="*/ 1828403 w 2407137"/>
                <a:gd name="connsiteY101" fmla="*/ 717325 h 2407138"/>
                <a:gd name="connsiteX102" fmla="*/ 2162987 w 2407137"/>
                <a:gd name="connsiteY102" fmla="*/ 462095 h 2407138"/>
                <a:gd name="connsiteX103" fmla="*/ 2172250 w 2407137"/>
                <a:gd name="connsiteY103" fmla="*/ 474239 h 2407138"/>
                <a:gd name="connsiteX104" fmla="*/ 1837666 w 2407137"/>
                <a:gd name="connsiteY104" fmla="*/ 729468 h 2407138"/>
                <a:gd name="connsiteX105" fmla="*/ 1833340 w 2407137"/>
                <a:gd name="connsiteY105" fmla="*/ 723163 h 2407138"/>
                <a:gd name="connsiteX106" fmla="*/ 234886 w 2407137"/>
                <a:gd name="connsiteY106" fmla="*/ 1932900 h 2407138"/>
                <a:gd name="connsiteX107" fmla="*/ 569471 w 2407137"/>
                <a:gd name="connsiteY107" fmla="*/ 1677670 h 2407138"/>
                <a:gd name="connsiteX108" fmla="*/ 573796 w 2407137"/>
                <a:gd name="connsiteY108" fmla="*/ 1683975 h 2407138"/>
                <a:gd name="connsiteX109" fmla="*/ 578735 w 2407137"/>
                <a:gd name="connsiteY109" fmla="*/ 1689813 h 2407138"/>
                <a:gd name="connsiteX110" fmla="*/ 244150 w 2407137"/>
                <a:gd name="connsiteY110" fmla="*/ 1945043 h 2407138"/>
                <a:gd name="connsiteX111" fmla="*/ 266342 w 2407137"/>
                <a:gd name="connsiteY111" fmla="*/ 1735860 h 2407138"/>
                <a:gd name="connsiteX112" fmla="*/ 514363 w 2407137"/>
                <a:gd name="connsiteY112" fmla="*/ 1592665 h 2407138"/>
                <a:gd name="connsiteX113" fmla="*/ 522208 w 2407137"/>
                <a:gd name="connsiteY113" fmla="*/ 1605770 h 2407138"/>
                <a:gd name="connsiteX114" fmla="*/ 274274 w 2407137"/>
                <a:gd name="connsiteY114" fmla="*/ 1748916 h 2407138"/>
                <a:gd name="connsiteX115" fmla="*/ 1960501 w 2407137"/>
                <a:gd name="connsiteY115" fmla="*/ 435837 h 2407138"/>
                <a:gd name="connsiteX116" fmla="*/ 1966159 w 2407137"/>
                <a:gd name="connsiteY116" fmla="*/ 440979 h 2407138"/>
                <a:gd name="connsiteX117" fmla="*/ 1971301 w 2407137"/>
                <a:gd name="connsiteY117" fmla="*/ 446637 h 2407138"/>
                <a:gd name="connsiteX118" fmla="*/ 1768891 w 2407137"/>
                <a:gd name="connsiteY118" fmla="*/ 649046 h 2407138"/>
                <a:gd name="connsiteX119" fmla="*/ 1762525 w 2407137"/>
                <a:gd name="connsiteY119" fmla="*/ 642058 h 2407138"/>
                <a:gd name="connsiteX120" fmla="*/ 1757990 w 2407137"/>
                <a:gd name="connsiteY120" fmla="*/ 638348 h 2407138"/>
                <a:gd name="connsiteX121" fmla="*/ 1938389 w 2407137"/>
                <a:gd name="connsiteY121" fmla="*/ 239045 h 2407138"/>
                <a:gd name="connsiteX122" fmla="*/ 1950479 w 2407137"/>
                <a:gd name="connsiteY122" fmla="*/ 248377 h 2407138"/>
                <a:gd name="connsiteX123" fmla="*/ 1693086 w 2407137"/>
                <a:gd name="connsiteY123" fmla="*/ 581852 h 2407138"/>
                <a:gd name="connsiteX124" fmla="*/ 1681090 w 2407137"/>
                <a:gd name="connsiteY124" fmla="*/ 572398 h 2407138"/>
                <a:gd name="connsiteX125" fmla="*/ 79129 w 2407137"/>
                <a:gd name="connsiteY125" fmla="*/ 1657336 h 2407138"/>
                <a:gd name="connsiteX126" fmla="*/ 468633 w 2407137"/>
                <a:gd name="connsiteY126" fmla="*/ 1497292 h 2407138"/>
                <a:gd name="connsiteX127" fmla="*/ 474580 w 2407137"/>
                <a:gd name="connsiteY127" fmla="*/ 1511360 h 2407138"/>
                <a:gd name="connsiteX128" fmla="*/ 84934 w 2407137"/>
                <a:gd name="connsiteY128" fmla="*/ 1671462 h 2407138"/>
                <a:gd name="connsiteX129" fmla="*/ 160929 w 2407137"/>
                <a:gd name="connsiteY129" fmla="*/ 1475039 h 2407138"/>
                <a:gd name="connsiteX130" fmla="*/ 437296 w 2407137"/>
                <a:gd name="connsiteY130" fmla="*/ 1400986 h 2407138"/>
                <a:gd name="connsiteX131" fmla="*/ 440876 w 2407137"/>
                <a:gd name="connsiteY131" fmla="*/ 1415837 h 2407138"/>
                <a:gd name="connsiteX132" fmla="*/ 164732 w 2407137"/>
                <a:gd name="connsiteY132" fmla="*/ 1489830 h 2407138"/>
                <a:gd name="connsiteX133" fmla="*/ 1735859 w 2407137"/>
                <a:gd name="connsiteY133" fmla="*/ 266344 h 2407138"/>
                <a:gd name="connsiteX134" fmla="*/ 1748915 w 2407137"/>
                <a:gd name="connsiteY134" fmla="*/ 274276 h 2407138"/>
                <a:gd name="connsiteX135" fmla="*/ 1604721 w 2407137"/>
                <a:gd name="connsiteY135" fmla="*/ 524026 h 2407138"/>
                <a:gd name="connsiteX136" fmla="*/ 1591261 w 2407137"/>
                <a:gd name="connsiteY136" fmla="*/ 516794 h 2407138"/>
                <a:gd name="connsiteX137" fmla="*/ 1663713 w 2407137"/>
                <a:gd name="connsiteY137" fmla="*/ 81725 h 2407138"/>
                <a:gd name="connsiteX138" fmla="*/ 1677806 w 2407137"/>
                <a:gd name="connsiteY138" fmla="*/ 87609 h 2407138"/>
                <a:gd name="connsiteX139" fmla="*/ 1514465 w 2407137"/>
                <a:gd name="connsiteY139" fmla="*/ 478804 h 2407138"/>
                <a:gd name="connsiteX140" fmla="*/ 1500526 w 2407137"/>
                <a:gd name="connsiteY140" fmla="*/ 472548 h 2407138"/>
                <a:gd name="connsiteX141" fmla="*/ 0 w 2407137"/>
                <a:gd name="connsiteY141" fmla="*/ 1350847 h 2407138"/>
                <a:gd name="connsiteX142" fmla="*/ 420056 w 2407137"/>
                <a:gd name="connsiteY142" fmla="*/ 1296759 h 2407138"/>
                <a:gd name="connsiteX143" fmla="*/ 422405 w 2407137"/>
                <a:gd name="connsiteY143" fmla="*/ 1311854 h 2407138"/>
                <a:gd name="connsiteX144" fmla="*/ 1951 w 2407137"/>
                <a:gd name="connsiteY144" fmla="*/ 1365994 h 2407138"/>
                <a:gd name="connsiteX145" fmla="*/ 125488 w 2407137"/>
                <a:gd name="connsiteY145" fmla="*/ 1195933 h 2407138"/>
                <a:gd name="connsiteX146" fmla="*/ 411391 w 2407137"/>
                <a:gd name="connsiteY146" fmla="*/ 1195933 h 2407138"/>
                <a:gd name="connsiteX147" fmla="*/ 411958 w 2407137"/>
                <a:gd name="connsiteY147" fmla="*/ 1211206 h 2407138"/>
                <a:gd name="connsiteX148" fmla="*/ 125488 w 2407137"/>
                <a:gd name="connsiteY148" fmla="*/ 1211206 h 2407138"/>
                <a:gd name="connsiteX149" fmla="*/ 125102 w 2407137"/>
                <a:gd name="connsiteY149" fmla="*/ 1203569 h 2407138"/>
                <a:gd name="connsiteX150" fmla="*/ 1475037 w 2407137"/>
                <a:gd name="connsiteY150" fmla="*/ 160931 h 2407138"/>
                <a:gd name="connsiteX151" fmla="*/ 1489829 w 2407137"/>
                <a:gd name="connsiteY151" fmla="*/ 164734 h 2407138"/>
                <a:gd name="connsiteX152" fmla="*/ 1415102 w 2407137"/>
                <a:gd name="connsiteY152" fmla="*/ 443621 h 2407138"/>
                <a:gd name="connsiteX153" fmla="*/ 1400508 w 2407137"/>
                <a:gd name="connsiteY153" fmla="*/ 439077 h 2407138"/>
                <a:gd name="connsiteX154" fmla="*/ 164732 w 2407137"/>
                <a:gd name="connsiteY154" fmla="*/ 917309 h 2407138"/>
                <a:gd name="connsiteX155" fmla="*/ 443620 w 2407137"/>
                <a:gd name="connsiteY155" fmla="*/ 992037 h 2407138"/>
                <a:gd name="connsiteX156" fmla="*/ 439076 w 2407137"/>
                <a:gd name="connsiteY156" fmla="*/ 1006630 h 2407138"/>
                <a:gd name="connsiteX157" fmla="*/ 160929 w 2407137"/>
                <a:gd name="connsiteY157" fmla="*/ 932101 h 2407138"/>
                <a:gd name="connsiteX158" fmla="*/ 1195932 w 2407137"/>
                <a:gd name="connsiteY158" fmla="*/ 125490 h 2407138"/>
                <a:gd name="connsiteX159" fmla="*/ 1203568 w 2407137"/>
                <a:gd name="connsiteY159" fmla="*/ 125104 h 2407138"/>
                <a:gd name="connsiteX160" fmla="*/ 1211205 w 2407137"/>
                <a:gd name="connsiteY160" fmla="*/ 125490 h 2407138"/>
                <a:gd name="connsiteX161" fmla="*/ 1211205 w 2407137"/>
                <a:gd name="connsiteY161" fmla="*/ 411392 h 2407138"/>
                <a:gd name="connsiteX162" fmla="*/ 1195932 w 2407137"/>
                <a:gd name="connsiteY162" fmla="*/ 411959 h 2407138"/>
                <a:gd name="connsiteX163" fmla="*/ 1357679 w 2407137"/>
                <a:gd name="connsiteY163" fmla="*/ 856 h 2407138"/>
                <a:gd name="connsiteX164" fmla="*/ 1372816 w 2407137"/>
                <a:gd name="connsiteY164" fmla="*/ 2893 h 2407138"/>
                <a:gd name="connsiteX165" fmla="*/ 1316657 w 2407137"/>
                <a:gd name="connsiteY165" fmla="*/ 420298 h 2407138"/>
                <a:gd name="connsiteX166" fmla="*/ 1309186 w 2407137"/>
                <a:gd name="connsiteY166" fmla="*/ 418554 h 2407138"/>
                <a:gd name="connsiteX167" fmla="*/ 1301520 w 2407137"/>
                <a:gd name="connsiteY167" fmla="*/ 418261 h 2407138"/>
                <a:gd name="connsiteX168" fmla="*/ 2893 w 2407137"/>
                <a:gd name="connsiteY168" fmla="*/ 1034322 h 2407138"/>
                <a:gd name="connsiteX169" fmla="*/ 420297 w 2407137"/>
                <a:gd name="connsiteY169" fmla="*/ 1090480 h 2407138"/>
                <a:gd name="connsiteX170" fmla="*/ 418554 w 2407137"/>
                <a:gd name="connsiteY170" fmla="*/ 1097951 h 2407138"/>
                <a:gd name="connsiteX171" fmla="*/ 418261 w 2407137"/>
                <a:gd name="connsiteY171" fmla="*/ 1105616 h 2407138"/>
                <a:gd name="connsiteX172" fmla="*/ 855 w 2407137"/>
                <a:gd name="connsiteY172" fmla="*/ 1049458 h 2407138"/>
                <a:gd name="connsiteX173" fmla="*/ 274274 w 2407137"/>
                <a:gd name="connsiteY173" fmla="*/ 658223 h 2407138"/>
                <a:gd name="connsiteX174" fmla="*/ 524025 w 2407137"/>
                <a:gd name="connsiteY174" fmla="*/ 802416 h 2407138"/>
                <a:gd name="connsiteX175" fmla="*/ 516793 w 2407137"/>
                <a:gd name="connsiteY175" fmla="*/ 815877 h 2407138"/>
                <a:gd name="connsiteX176" fmla="*/ 266342 w 2407137"/>
                <a:gd name="connsiteY176" fmla="*/ 671279 h 2407138"/>
                <a:gd name="connsiteX177" fmla="*/ 917308 w 2407137"/>
                <a:gd name="connsiteY177" fmla="*/ 164734 h 2407138"/>
                <a:gd name="connsiteX178" fmla="*/ 932100 w 2407137"/>
                <a:gd name="connsiteY178" fmla="*/ 160930 h 2407138"/>
                <a:gd name="connsiteX179" fmla="*/ 1006152 w 2407137"/>
                <a:gd name="connsiteY179" fmla="*/ 437297 h 2407138"/>
                <a:gd name="connsiteX180" fmla="*/ 991300 w 2407137"/>
                <a:gd name="connsiteY180" fmla="*/ 440877 h 2407138"/>
                <a:gd name="connsiteX181" fmla="*/ 1041143 w 2407137"/>
                <a:gd name="connsiteY181" fmla="*/ 1951 h 2407138"/>
                <a:gd name="connsiteX182" fmla="*/ 1056290 w 2407137"/>
                <a:gd name="connsiteY182" fmla="*/ 0 h 2407138"/>
                <a:gd name="connsiteX183" fmla="*/ 1110379 w 2407137"/>
                <a:gd name="connsiteY183" fmla="*/ 420056 h 2407138"/>
                <a:gd name="connsiteX184" fmla="*/ 1095283 w 2407137"/>
                <a:gd name="connsiteY184" fmla="*/ 422406 h 2407138"/>
                <a:gd name="connsiteX185" fmla="*/ 87609 w 2407137"/>
                <a:gd name="connsiteY185" fmla="*/ 729331 h 2407138"/>
                <a:gd name="connsiteX186" fmla="*/ 478803 w 2407137"/>
                <a:gd name="connsiteY186" fmla="*/ 892672 h 2407138"/>
                <a:gd name="connsiteX187" fmla="*/ 472547 w 2407137"/>
                <a:gd name="connsiteY187" fmla="*/ 906611 h 2407138"/>
                <a:gd name="connsiteX188" fmla="*/ 81723 w 2407137"/>
                <a:gd name="connsiteY188" fmla="*/ 743424 h 2407138"/>
                <a:gd name="connsiteX189" fmla="*/ 84666 w 2407137"/>
                <a:gd name="connsiteY189" fmla="*/ 736377 h 2407138"/>
                <a:gd name="connsiteX190" fmla="*/ 446636 w 2407137"/>
                <a:gd name="connsiteY190" fmla="*/ 435837 h 2407138"/>
                <a:gd name="connsiteX191" fmla="*/ 649045 w 2407137"/>
                <a:gd name="connsiteY191" fmla="*/ 638246 h 2407138"/>
                <a:gd name="connsiteX192" fmla="*/ 642057 w 2407137"/>
                <a:gd name="connsiteY192" fmla="*/ 644612 h 2407138"/>
                <a:gd name="connsiteX193" fmla="*/ 638347 w 2407137"/>
                <a:gd name="connsiteY193" fmla="*/ 649147 h 2407138"/>
                <a:gd name="connsiteX194" fmla="*/ 435836 w 2407137"/>
                <a:gd name="connsiteY194" fmla="*/ 446636 h 2407138"/>
                <a:gd name="connsiteX195" fmla="*/ 440978 w 2407137"/>
                <a:gd name="connsiteY195" fmla="*/ 440979 h 2407138"/>
                <a:gd name="connsiteX196" fmla="*/ 658223 w 2407137"/>
                <a:gd name="connsiteY196" fmla="*/ 274275 h 2407138"/>
                <a:gd name="connsiteX197" fmla="*/ 671279 w 2407137"/>
                <a:gd name="connsiteY197" fmla="*/ 266343 h 2407138"/>
                <a:gd name="connsiteX198" fmla="*/ 814473 w 2407137"/>
                <a:gd name="connsiteY198" fmla="*/ 514363 h 2407138"/>
                <a:gd name="connsiteX199" fmla="*/ 801367 w 2407137"/>
                <a:gd name="connsiteY199" fmla="*/ 522209 h 2407138"/>
                <a:gd name="connsiteX200" fmla="*/ 735676 w 2407137"/>
                <a:gd name="connsiteY200" fmla="*/ 84934 h 2407138"/>
                <a:gd name="connsiteX201" fmla="*/ 749802 w 2407137"/>
                <a:gd name="connsiteY201" fmla="*/ 79129 h 2407138"/>
                <a:gd name="connsiteX202" fmla="*/ 909846 w 2407137"/>
                <a:gd name="connsiteY202" fmla="*/ 468633 h 2407138"/>
                <a:gd name="connsiteX203" fmla="*/ 895778 w 2407137"/>
                <a:gd name="connsiteY203" fmla="*/ 474580 h 2407138"/>
                <a:gd name="connsiteX204" fmla="*/ 248376 w 2407137"/>
                <a:gd name="connsiteY204" fmla="*/ 456659 h 2407138"/>
                <a:gd name="connsiteX205" fmla="*/ 581852 w 2407137"/>
                <a:gd name="connsiteY205" fmla="*/ 714051 h 2407138"/>
                <a:gd name="connsiteX206" fmla="*/ 572397 w 2407137"/>
                <a:gd name="connsiteY206" fmla="*/ 726047 h 2407138"/>
                <a:gd name="connsiteX207" fmla="*/ 239044 w 2407137"/>
                <a:gd name="connsiteY207" fmla="*/ 468748 h 2407138"/>
                <a:gd name="connsiteX208" fmla="*/ 243710 w 2407137"/>
                <a:gd name="connsiteY208" fmla="*/ 462704 h 2407138"/>
                <a:gd name="connsiteX209" fmla="*/ 462094 w 2407137"/>
                <a:gd name="connsiteY209" fmla="*/ 244150 h 2407138"/>
                <a:gd name="connsiteX210" fmla="*/ 474238 w 2407137"/>
                <a:gd name="connsiteY210" fmla="*/ 234887 h 2407138"/>
                <a:gd name="connsiteX211" fmla="*/ 729468 w 2407137"/>
                <a:gd name="connsiteY211" fmla="*/ 569472 h 2407138"/>
                <a:gd name="connsiteX212" fmla="*/ 723162 w 2407137"/>
                <a:gd name="connsiteY212" fmla="*/ 573797 h 2407138"/>
                <a:gd name="connsiteX213" fmla="*/ 717325 w 2407137"/>
                <a:gd name="connsiteY213" fmla="*/ 578735 h 240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2407137" h="2407138">
                  <a:moveTo>
                    <a:pt x="1677670" y="1837666"/>
                  </a:moveTo>
                  <a:lnTo>
                    <a:pt x="1683974" y="1833341"/>
                  </a:lnTo>
                  <a:lnTo>
                    <a:pt x="1689813" y="1828403"/>
                  </a:lnTo>
                  <a:lnTo>
                    <a:pt x="1945042" y="2162988"/>
                  </a:lnTo>
                  <a:lnTo>
                    <a:pt x="1932899" y="2172251"/>
                  </a:lnTo>
                  <a:close/>
                  <a:moveTo>
                    <a:pt x="1592663" y="1892774"/>
                  </a:moveTo>
                  <a:lnTo>
                    <a:pt x="1605769" y="1884929"/>
                  </a:lnTo>
                  <a:lnTo>
                    <a:pt x="1748914" y="2132863"/>
                  </a:lnTo>
                  <a:lnTo>
                    <a:pt x="1735858" y="2140795"/>
                  </a:lnTo>
                  <a:close/>
                  <a:moveTo>
                    <a:pt x="1768789" y="1757990"/>
                  </a:moveTo>
                  <a:lnTo>
                    <a:pt x="1971301" y="1960502"/>
                  </a:lnTo>
                  <a:lnTo>
                    <a:pt x="1966159" y="1966159"/>
                  </a:lnTo>
                  <a:lnTo>
                    <a:pt x="1960501" y="1971301"/>
                  </a:lnTo>
                  <a:lnTo>
                    <a:pt x="1758092" y="1768892"/>
                  </a:lnTo>
                  <a:lnTo>
                    <a:pt x="1765079" y="1762526"/>
                  </a:lnTo>
                  <a:close/>
                  <a:moveTo>
                    <a:pt x="1834740" y="1681091"/>
                  </a:moveTo>
                  <a:lnTo>
                    <a:pt x="2168093" y="1938389"/>
                  </a:lnTo>
                  <a:lnTo>
                    <a:pt x="2158761" y="1950479"/>
                  </a:lnTo>
                  <a:lnTo>
                    <a:pt x="1825285" y="1693086"/>
                  </a:lnTo>
                  <a:close/>
                  <a:moveTo>
                    <a:pt x="1497292" y="1938505"/>
                  </a:moveTo>
                  <a:lnTo>
                    <a:pt x="1511359" y="1932557"/>
                  </a:lnTo>
                  <a:lnTo>
                    <a:pt x="1671461" y="2322204"/>
                  </a:lnTo>
                  <a:lnTo>
                    <a:pt x="1657335" y="2328008"/>
                  </a:lnTo>
                  <a:close/>
                  <a:moveTo>
                    <a:pt x="1400984" y="1969841"/>
                  </a:moveTo>
                  <a:lnTo>
                    <a:pt x="1415837" y="1966261"/>
                  </a:lnTo>
                  <a:lnTo>
                    <a:pt x="1489829" y="2242404"/>
                  </a:lnTo>
                  <a:lnTo>
                    <a:pt x="1475037" y="2246208"/>
                  </a:lnTo>
                  <a:close/>
                  <a:moveTo>
                    <a:pt x="1890343" y="1591261"/>
                  </a:moveTo>
                  <a:lnTo>
                    <a:pt x="2140794" y="1735859"/>
                  </a:lnTo>
                  <a:lnTo>
                    <a:pt x="2132863" y="1748915"/>
                  </a:lnTo>
                  <a:lnTo>
                    <a:pt x="1883112" y="1604721"/>
                  </a:lnTo>
                  <a:close/>
                  <a:moveTo>
                    <a:pt x="1934589" y="1500527"/>
                  </a:moveTo>
                  <a:lnTo>
                    <a:pt x="2325413" y="1663714"/>
                  </a:lnTo>
                  <a:lnTo>
                    <a:pt x="2319529" y="1677807"/>
                  </a:lnTo>
                  <a:lnTo>
                    <a:pt x="1928334" y="1514465"/>
                  </a:lnTo>
                  <a:close/>
                  <a:moveTo>
                    <a:pt x="1296758" y="1987081"/>
                  </a:moveTo>
                  <a:lnTo>
                    <a:pt x="1311855" y="1984732"/>
                  </a:lnTo>
                  <a:lnTo>
                    <a:pt x="1365995" y="2405187"/>
                  </a:lnTo>
                  <a:lnTo>
                    <a:pt x="1350847" y="2407138"/>
                  </a:lnTo>
                  <a:close/>
                  <a:moveTo>
                    <a:pt x="1195932" y="1995746"/>
                  </a:moveTo>
                  <a:lnTo>
                    <a:pt x="1211204" y="1995179"/>
                  </a:lnTo>
                  <a:lnTo>
                    <a:pt x="1211204" y="2281649"/>
                  </a:lnTo>
                  <a:lnTo>
                    <a:pt x="1203568" y="2282034"/>
                  </a:lnTo>
                  <a:lnTo>
                    <a:pt x="1195932" y="2281649"/>
                  </a:lnTo>
                  <a:close/>
                  <a:moveTo>
                    <a:pt x="1968060" y="1400508"/>
                  </a:moveTo>
                  <a:lnTo>
                    <a:pt x="2246208" y="1475038"/>
                  </a:lnTo>
                  <a:lnTo>
                    <a:pt x="2242404" y="1489831"/>
                  </a:lnTo>
                  <a:lnTo>
                    <a:pt x="1963516" y="1415103"/>
                  </a:lnTo>
                  <a:close/>
                  <a:moveTo>
                    <a:pt x="1090481" y="1986840"/>
                  </a:moveTo>
                  <a:lnTo>
                    <a:pt x="1097951" y="1988584"/>
                  </a:lnTo>
                  <a:lnTo>
                    <a:pt x="1105617" y="1988876"/>
                  </a:lnTo>
                  <a:lnTo>
                    <a:pt x="1049458" y="2406281"/>
                  </a:lnTo>
                  <a:lnTo>
                    <a:pt x="1034322" y="2404245"/>
                  </a:lnTo>
                  <a:close/>
                  <a:moveTo>
                    <a:pt x="1988876" y="1301520"/>
                  </a:moveTo>
                  <a:lnTo>
                    <a:pt x="2406281" y="1357679"/>
                  </a:lnTo>
                  <a:lnTo>
                    <a:pt x="2404244" y="1372815"/>
                  </a:lnTo>
                  <a:lnTo>
                    <a:pt x="1986840" y="1316657"/>
                  </a:lnTo>
                  <a:lnTo>
                    <a:pt x="1988583" y="1309187"/>
                  </a:lnTo>
                  <a:close/>
                  <a:moveTo>
                    <a:pt x="992036" y="1963517"/>
                  </a:moveTo>
                  <a:lnTo>
                    <a:pt x="1006629" y="1968061"/>
                  </a:lnTo>
                  <a:lnTo>
                    <a:pt x="932100" y="2246208"/>
                  </a:lnTo>
                  <a:lnTo>
                    <a:pt x="917308" y="2242405"/>
                  </a:lnTo>
                  <a:close/>
                  <a:moveTo>
                    <a:pt x="1995178" y="1195933"/>
                  </a:moveTo>
                  <a:lnTo>
                    <a:pt x="2281649" y="1195933"/>
                  </a:lnTo>
                  <a:lnTo>
                    <a:pt x="2282034" y="1203569"/>
                  </a:lnTo>
                  <a:lnTo>
                    <a:pt x="2281649" y="1211206"/>
                  </a:lnTo>
                  <a:lnTo>
                    <a:pt x="1995745" y="1211206"/>
                  </a:lnTo>
                  <a:close/>
                  <a:moveTo>
                    <a:pt x="1984731" y="1095284"/>
                  </a:moveTo>
                  <a:lnTo>
                    <a:pt x="2405186" y="1041144"/>
                  </a:lnTo>
                  <a:lnTo>
                    <a:pt x="2407137" y="1056290"/>
                  </a:lnTo>
                  <a:lnTo>
                    <a:pt x="1987080" y="1110379"/>
                  </a:lnTo>
                  <a:close/>
                  <a:moveTo>
                    <a:pt x="892672" y="1928335"/>
                  </a:moveTo>
                  <a:lnTo>
                    <a:pt x="906611" y="1934590"/>
                  </a:lnTo>
                  <a:lnTo>
                    <a:pt x="743425" y="2325414"/>
                  </a:lnTo>
                  <a:lnTo>
                    <a:pt x="729331" y="2319529"/>
                  </a:lnTo>
                  <a:close/>
                  <a:moveTo>
                    <a:pt x="802416" y="1883113"/>
                  </a:moveTo>
                  <a:lnTo>
                    <a:pt x="815877" y="1890344"/>
                  </a:lnTo>
                  <a:lnTo>
                    <a:pt x="671279" y="2140796"/>
                  </a:lnTo>
                  <a:lnTo>
                    <a:pt x="658223" y="2132863"/>
                  </a:lnTo>
                  <a:close/>
                  <a:moveTo>
                    <a:pt x="1966260" y="991301"/>
                  </a:moveTo>
                  <a:lnTo>
                    <a:pt x="2242405" y="917309"/>
                  </a:lnTo>
                  <a:lnTo>
                    <a:pt x="2246208" y="932101"/>
                  </a:lnTo>
                  <a:lnTo>
                    <a:pt x="1969840" y="1006153"/>
                  </a:lnTo>
                  <a:close/>
                  <a:moveTo>
                    <a:pt x="1932557" y="895779"/>
                  </a:moveTo>
                  <a:lnTo>
                    <a:pt x="2322203" y="735676"/>
                  </a:lnTo>
                  <a:lnTo>
                    <a:pt x="2328008" y="749803"/>
                  </a:lnTo>
                  <a:lnTo>
                    <a:pt x="1938504" y="909846"/>
                  </a:lnTo>
                  <a:close/>
                  <a:moveTo>
                    <a:pt x="714051" y="1825286"/>
                  </a:moveTo>
                  <a:lnTo>
                    <a:pt x="726047" y="1834740"/>
                  </a:lnTo>
                  <a:lnTo>
                    <a:pt x="468748" y="2168094"/>
                  </a:lnTo>
                  <a:lnTo>
                    <a:pt x="456659" y="2158762"/>
                  </a:lnTo>
                  <a:close/>
                  <a:moveTo>
                    <a:pt x="638245" y="1758093"/>
                  </a:moveTo>
                  <a:lnTo>
                    <a:pt x="644611" y="1765080"/>
                  </a:lnTo>
                  <a:lnTo>
                    <a:pt x="649147" y="1768790"/>
                  </a:lnTo>
                  <a:lnTo>
                    <a:pt x="446636" y="1971302"/>
                  </a:lnTo>
                  <a:lnTo>
                    <a:pt x="440978" y="1966159"/>
                  </a:lnTo>
                  <a:lnTo>
                    <a:pt x="435836" y="1960502"/>
                  </a:lnTo>
                  <a:close/>
                  <a:moveTo>
                    <a:pt x="1884928" y="801368"/>
                  </a:moveTo>
                  <a:lnTo>
                    <a:pt x="2132863" y="658223"/>
                  </a:lnTo>
                  <a:lnTo>
                    <a:pt x="2140794" y="671279"/>
                  </a:lnTo>
                  <a:lnTo>
                    <a:pt x="1892773" y="814474"/>
                  </a:lnTo>
                  <a:close/>
                  <a:moveTo>
                    <a:pt x="1828403" y="717325"/>
                  </a:moveTo>
                  <a:lnTo>
                    <a:pt x="2162987" y="462095"/>
                  </a:lnTo>
                  <a:lnTo>
                    <a:pt x="2172250" y="474239"/>
                  </a:lnTo>
                  <a:lnTo>
                    <a:pt x="1837666" y="729468"/>
                  </a:lnTo>
                  <a:lnTo>
                    <a:pt x="1833340" y="723163"/>
                  </a:lnTo>
                  <a:close/>
                  <a:moveTo>
                    <a:pt x="234886" y="1932900"/>
                  </a:moveTo>
                  <a:lnTo>
                    <a:pt x="569471" y="1677670"/>
                  </a:lnTo>
                  <a:lnTo>
                    <a:pt x="573796" y="1683975"/>
                  </a:lnTo>
                  <a:lnTo>
                    <a:pt x="578735" y="1689813"/>
                  </a:lnTo>
                  <a:lnTo>
                    <a:pt x="244150" y="1945043"/>
                  </a:lnTo>
                  <a:close/>
                  <a:moveTo>
                    <a:pt x="266342" y="1735860"/>
                  </a:moveTo>
                  <a:lnTo>
                    <a:pt x="514363" y="1592665"/>
                  </a:lnTo>
                  <a:lnTo>
                    <a:pt x="522208" y="1605770"/>
                  </a:lnTo>
                  <a:lnTo>
                    <a:pt x="274274" y="1748916"/>
                  </a:lnTo>
                  <a:close/>
                  <a:moveTo>
                    <a:pt x="1960501" y="435837"/>
                  </a:moveTo>
                  <a:lnTo>
                    <a:pt x="1966159" y="440979"/>
                  </a:lnTo>
                  <a:lnTo>
                    <a:pt x="1971301" y="446637"/>
                  </a:lnTo>
                  <a:lnTo>
                    <a:pt x="1768891" y="649046"/>
                  </a:lnTo>
                  <a:lnTo>
                    <a:pt x="1762525" y="642058"/>
                  </a:lnTo>
                  <a:lnTo>
                    <a:pt x="1757990" y="638348"/>
                  </a:lnTo>
                  <a:close/>
                  <a:moveTo>
                    <a:pt x="1938389" y="239045"/>
                  </a:moveTo>
                  <a:lnTo>
                    <a:pt x="1950479" y="248377"/>
                  </a:lnTo>
                  <a:lnTo>
                    <a:pt x="1693086" y="581852"/>
                  </a:lnTo>
                  <a:lnTo>
                    <a:pt x="1681090" y="572398"/>
                  </a:lnTo>
                  <a:close/>
                  <a:moveTo>
                    <a:pt x="79129" y="1657336"/>
                  </a:moveTo>
                  <a:lnTo>
                    <a:pt x="468633" y="1497292"/>
                  </a:lnTo>
                  <a:lnTo>
                    <a:pt x="474580" y="1511360"/>
                  </a:lnTo>
                  <a:lnTo>
                    <a:pt x="84934" y="1671462"/>
                  </a:lnTo>
                  <a:close/>
                  <a:moveTo>
                    <a:pt x="160929" y="1475039"/>
                  </a:moveTo>
                  <a:lnTo>
                    <a:pt x="437296" y="1400986"/>
                  </a:lnTo>
                  <a:lnTo>
                    <a:pt x="440876" y="1415837"/>
                  </a:lnTo>
                  <a:lnTo>
                    <a:pt x="164732" y="1489830"/>
                  </a:lnTo>
                  <a:close/>
                  <a:moveTo>
                    <a:pt x="1735859" y="266344"/>
                  </a:moveTo>
                  <a:lnTo>
                    <a:pt x="1748915" y="274276"/>
                  </a:lnTo>
                  <a:lnTo>
                    <a:pt x="1604721" y="524026"/>
                  </a:lnTo>
                  <a:lnTo>
                    <a:pt x="1591261" y="516794"/>
                  </a:lnTo>
                  <a:close/>
                  <a:moveTo>
                    <a:pt x="1663713" y="81725"/>
                  </a:moveTo>
                  <a:lnTo>
                    <a:pt x="1677806" y="87609"/>
                  </a:lnTo>
                  <a:lnTo>
                    <a:pt x="1514465" y="478804"/>
                  </a:lnTo>
                  <a:lnTo>
                    <a:pt x="1500526" y="472548"/>
                  </a:lnTo>
                  <a:close/>
                  <a:moveTo>
                    <a:pt x="0" y="1350847"/>
                  </a:moveTo>
                  <a:lnTo>
                    <a:pt x="420056" y="1296759"/>
                  </a:lnTo>
                  <a:lnTo>
                    <a:pt x="422405" y="1311854"/>
                  </a:lnTo>
                  <a:lnTo>
                    <a:pt x="1951" y="1365994"/>
                  </a:lnTo>
                  <a:close/>
                  <a:moveTo>
                    <a:pt x="125488" y="1195933"/>
                  </a:moveTo>
                  <a:lnTo>
                    <a:pt x="411391" y="1195933"/>
                  </a:lnTo>
                  <a:lnTo>
                    <a:pt x="411958" y="1211206"/>
                  </a:lnTo>
                  <a:lnTo>
                    <a:pt x="125488" y="1211206"/>
                  </a:lnTo>
                  <a:lnTo>
                    <a:pt x="125102" y="1203569"/>
                  </a:lnTo>
                  <a:close/>
                  <a:moveTo>
                    <a:pt x="1475037" y="160931"/>
                  </a:moveTo>
                  <a:lnTo>
                    <a:pt x="1489829" y="164734"/>
                  </a:lnTo>
                  <a:lnTo>
                    <a:pt x="1415102" y="443621"/>
                  </a:lnTo>
                  <a:lnTo>
                    <a:pt x="1400508" y="439077"/>
                  </a:lnTo>
                  <a:close/>
                  <a:moveTo>
                    <a:pt x="164732" y="917309"/>
                  </a:moveTo>
                  <a:lnTo>
                    <a:pt x="443620" y="992037"/>
                  </a:lnTo>
                  <a:lnTo>
                    <a:pt x="439076" y="1006630"/>
                  </a:lnTo>
                  <a:lnTo>
                    <a:pt x="160929" y="932101"/>
                  </a:lnTo>
                  <a:close/>
                  <a:moveTo>
                    <a:pt x="1195932" y="125490"/>
                  </a:moveTo>
                  <a:lnTo>
                    <a:pt x="1203568" y="125104"/>
                  </a:lnTo>
                  <a:lnTo>
                    <a:pt x="1211205" y="125490"/>
                  </a:lnTo>
                  <a:lnTo>
                    <a:pt x="1211205" y="411392"/>
                  </a:lnTo>
                  <a:lnTo>
                    <a:pt x="1195932" y="411959"/>
                  </a:lnTo>
                  <a:close/>
                  <a:moveTo>
                    <a:pt x="1357679" y="856"/>
                  </a:moveTo>
                  <a:lnTo>
                    <a:pt x="1372816" y="2893"/>
                  </a:lnTo>
                  <a:lnTo>
                    <a:pt x="1316657" y="420298"/>
                  </a:lnTo>
                  <a:lnTo>
                    <a:pt x="1309186" y="418554"/>
                  </a:lnTo>
                  <a:lnTo>
                    <a:pt x="1301520" y="418261"/>
                  </a:lnTo>
                  <a:close/>
                  <a:moveTo>
                    <a:pt x="2893" y="1034322"/>
                  </a:moveTo>
                  <a:lnTo>
                    <a:pt x="420297" y="1090480"/>
                  </a:lnTo>
                  <a:lnTo>
                    <a:pt x="418554" y="1097951"/>
                  </a:lnTo>
                  <a:lnTo>
                    <a:pt x="418261" y="1105616"/>
                  </a:lnTo>
                  <a:lnTo>
                    <a:pt x="855" y="1049458"/>
                  </a:lnTo>
                  <a:close/>
                  <a:moveTo>
                    <a:pt x="274274" y="658223"/>
                  </a:moveTo>
                  <a:lnTo>
                    <a:pt x="524025" y="802416"/>
                  </a:lnTo>
                  <a:lnTo>
                    <a:pt x="516793" y="815877"/>
                  </a:lnTo>
                  <a:lnTo>
                    <a:pt x="266342" y="671279"/>
                  </a:lnTo>
                  <a:close/>
                  <a:moveTo>
                    <a:pt x="917308" y="164734"/>
                  </a:moveTo>
                  <a:lnTo>
                    <a:pt x="932100" y="160930"/>
                  </a:lnTo>
                  <a:lnTo>
                    <a:pt x="1006152" y="437297"/>
                  </a:lnTo>
                  <a:lnTo>
                    <a:pt x="991300" y="440877"/>
                  </a:lnTo>
                  <a:close/>
                  <a:moveTo>
                    <a:pt x="1041143" y="1951"/>
                  </a:moveTo>
                  <a:lnTo>
                    <a:pt x="1056290" y="0"/>
                  </a:lnTo>
                  <a:lnTo>
                    <a:pt x="1110379" y="420056"/>
                  </a:lnTo>
                  <a:lnTo>
                    <a:pt x="1095283" y="422406"/>
                  </a:lnTo>
                  <a:close/>
                  <a:moveTo>
                    <a:pt x="87609" y="729331"/>
                  </a:moveTo>
                  <a:lnTo>
                    <a:pt x="478803" y="892672"/>
                  </a:lnTo>
                  <a:lnTo>
                    <a:pt x="472547" y="906611"/>
                  </a:lnTo>
                  <a:lnTo>
                    <a:pt x="81723" y="743424"/>
                  </a:lnTo>
                  <a:lnTo>
                    <a:pt x="84666" y="736377"/>
                  </a:lnTo>
                  <a:close/>
                  <a:moveTo>
                    <a:pt x="446636" y="435837"/>
                  </a:moveTo>
                  <a:lnTo>
                    <a:pt x="649045" y="638246"/>
                  </a:lnTo>
                  <a:lnTo>
                    <a:pt x="642057" y="644612"/>
                  </a:lnTo>
                  <a:lnTo>
                    <a:pt x="638347" y="649147"/>
                  </a:lnTo>
                  <a:lnTo>
                    <a:pt x="435836" y="446636"/>
                  </a:lnTo>
                  <a:lnTo>
                    <a:pt x="440978" y="440979"/>
                  </a:lnTo>
                  <a:close/>
                  <a:moveTo>
                    <a:pt x="658223" y="274275"/>
                  </a:moveTo>
                  <a:lnTo>
                    <a:pt x="671279" y="266343"/>
                  </a:lnTo>
                  <a:lnTo>
                    <a:pt x="814473" y="514363"/>
                  </a:lnTo>
                  <a:lnTo>
                    <a:pt x="801367" y="522209"/>
                  </a:lnTo>
                  <a:close/>
                  <a:moveTo>
                    <a:pt x="735676" y="84934"/>
                  </a:moveTo>
                  <a:lnTo>
                    <a:pt x="749802" y="79129"/>
                  </a:lnTo>
                  <a:lnTo>
                    <a:pt x="909846" y="468633"/>
                  </a:lnTo>
                  <a:lnTo>
                    <a:pt x="895778" y="474580"/>
                  </a:lnTo>
                  <a:close/>
                  <a:moveTo>
                    <a:pt x="248376" y="456659"/>
                  </a:moveTo>
                  <a:lnTo>
                    <a:pt x="581852" y="714051"/>
                  </a:lnTo>
                  <a:lnTo>
                    <a:pt x="572397" y="726047"/>
                  </a:lnTo>
                  <a:lnTo>
                    <a:pt x="239044" y="468748"/>
                  </a:lnTo>
                  <a:lnTo>
                    <a:pt x="243710" y="462704"/>
                  </a:lnTo>
                  <a:close/>
                  <a:moveTo>
                    <a:pt x="462094" y="244150"/>
                  </a:moveTo>
                  <a:lnTo>
                    <a:pt x="474238" y="234887"/>
                  </a:lnTo>
                  <a:lnTo>
                    <a:pt x="729468" y="569472"/>
                  </a:lnTo>
                  <a:lnTo>
                    <a:pt x="723162" y="573797"/>
                  </a:lnTo>
                  <a:lnTo>
                    <a:pt x="717325" y="578735"/>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文本框 12"/>
          <p:cNvSpPr txBox="1"/>
          <p:nvPr/>
        </p:nvSpPr>
        <p:spPr>
          <a:xfrm>
            <a:off x="1862455" y="2725420"/>
            <a:ext cx="9387205" cy="1753235"/>
          </a:xfrm>
          <a:prstGeom prst="rect">
            <a:avLst/>
          </a:prstGeom>
          <a:effectLst/>
        </p:spPr>
        <p:txBody>
          <a:bodyPr wrap="square">
            <a:spAutoFit/>
          </a:bodyPr>
          <a:lstStyle>
            <a:defPPr>
              <a:defRPr lang="zh-CN"/>
            </a:defPPr>
            <a:lvl1pPr algn="ctr">
              <a:defRPr sz="5400" b="0">
                <a:ln w="12700">
                  <a:noFill/>
                </a:ln>
                <a:gradFill>
                  <a:gsLst>
                    <a:gs pos="50000">
                      <a:srgbClr val="FF0000"/>
                    </a:gs>
                    <a:gs pos="0">
                      <a:srgbClr val="C00000"/>
                    </a:gs>
                    <a:gs pos="100000">
                      <a:srgbClr val="C00000"/>
                    </a:gs>
                  </a:gsLst>
                  <a:lin ang="5400000" scaled="0"/>
                </a:gradFill>
                <a:effectLst>
                  <a:glow rad="190500">
                    <a:schemeClr val="accent4">
                      <a:lumMod val="20000"/>
                      <a:lumOff val="80000"/>
                    </a:schemeClr>
                  </a:glow>
                </a:effectLst>
                <a:latin typeface="方正特雅宋简" panose="02000000000000000000" pitchFamily="2" charset="-122"/>
                <a:ea typeface="方正特雅宋简" panose="02000000000000000000" pitchFamily="2" charset="-122"/>
                <a:cs typeface="八大山人 V2007" panose="02000600000000000000" pitchFamily="2" charset="-122"/>
              </a:defRPr>
            </a:lvl1pPr>
          </a:lstStyle>
          <a:p>
            <a:r>
              <a:rPr lang="zh-CN" altLang="en-US" b="1" dirty="0"/>
              <a:t>服务群众是党开展一切工作的根本指向</a:t>
            </a:r>
            <a:endParaRPr lang="zh-CN" altLang="en-US" b="1" dirty="0"/>
          </a:p>
        </p:txBody>
      </p:sp>
      <p:sp>
        <p:nvSpPr>
          <p:cNvPr id="14" name="文本框 13"/>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endParaRPr lang="zh-CN" altLang="en-US" sz="2000" dirty="0"/>
          </a:p>
        </p:txBody>
      </p:sp>
    </p:spTree>
  </p:cSld>
  <p:clrMapOvr>
    <a:masterClrMapping/>
  </p:clrMapOvr>
  <mc:AlternateContent xmlns:mc="http://schemas.openxmlformats.org/markup-compatibility/2006">
    <mc:Choice xmlns:p14="http://schemas.microsoft.com/office/powerpoint/2010/main" Requires="p14">
      <p:transition spd="slow" p14:dur="800" advTm="0">
        <p14:flythrough dir="ou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26" presetClass="emph" presetSubtype="0" fill="hold" nodeType="withEffect">
                                  <p:stCondLst>
                                    <p:cond delay="1000"/>
                                  </p:stCondLst>
                                  <p:childTnLst>
                                    <p:animEffect transition="out" filter="fade">
                                      <p:cBhvr>
                                        <p:cTn id="16" dur="750" tmFilter="0, 0; .2, .5; .8, .5; 1, 0"/>
                                        <p:tgtEl>
                                          <p:spTgt spid="10"/>
                                        </p:tgtEl>
                                      </p:cBhvr>
                                    </p:animEffect>
                                    <p:animScale>
                                      <p:cBhvr>
                                        <p:cTn id="17" dur="375" autoRev="1" fill="hold"/>
                                        <p:tgtEl>
                                          <p:spTgt spid="10"/>
                                        </p:tgtEl>
                                      </p:cBhvr>
                                      <p:by x="105000" y="105000"/>
                                    </p:animScale>
                                  </p:childTnLst>
                                </p:cTn>
                              </p:par>
                              <p:par>
                                <p:cTn id="18" presetID="42" presetClass="entr" presetSubtype="0" fill="hold" grpId="0" nodeType="withEffect">
                                  <p:stCondLst>
                                    <p:cond delay="100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913383" y="429741"/>
            <a:ext cx="7124065" cy="583565"/>
          </a:xfrm>
          <a:prstGeom prst="rect">
            <a:avLst/>
          </a:prstGeom>
          <a:noFill/>
        </p:spPr>
        <p:txBody>
          <a:bodyPr wrap="none" rtlCol="0">
            <a:spAutoFit/>
          </a:bodyPr>
          <a:lstStyle>
            <a:defPPr>
              <a:defRPr lang="zh-CN"/>
            </a:defPPr>
            <a:lvl1pPr>
              <a:defRPr sz="2800">
                <a:solidFill>
                  <a:srgbClr val="FF0000"/>
                </a:solidFill>
                <a:latin typeface="方正特雅宋简" panose="02000000000000000000" pitchFamily="2" charset="-122"/>
                <a:ea typeface="方正特雅宋简" panose="02000000000000000000" pitchFamily="2" charset="-122"/>
              </a:defRPr>
            </a:lvl1pPr>
          </a:lstStyle>
          <a:p>
            <a:pPr algn="l"/>
            <a:r>
              <a:rPr lang="zh-CN" altLang="en-US" sz="3200" b="1" dirty="0">
                <a:sym typeface="+mn-ea"/>
              </a:rPr>
              <a:t>服务群众是党开展一切工作的根本指向</a:t>
            </a:r>
            <a:endParaRPr lang="zh-CN" altLang="en-US" sz="3200" dirty="0"/>
          </a:p>
        </p:txBody>
      </p:sp>
      <p:sp>
        <p:nvSpPr>
          <p:cNvPr id="11" name="矩形 10"/>
          <p:cNvSpPr/>
          <p:nvPr/>
        </p:nvSpPr>
        <p:spPr>
          <a:xfrm>
            <a:off x="911860" y="3001645"/>
            <a:ext cx="6017895" cy="2306955"/>
          </a:xfrm>
          <a:prstGeom prst="rect">
            <a:avLst/>
          </a:prstGeom>
        </p:spPr>
        <p:txBody>
          <a:bodyPr wrap="square">
            <a:spAutoFit/>
          </a:bodyPr>
          <a:lstStyle/>
          <a:p>
            <a:pPr marL="285750" indent="-285750">
              <a:buFont typeface="Wingdings" panose="05000000000000000000" pitchFamily="2" charset="2"/>
              <a:buChar char="l"/>
            </a:pPr>
            <a:r>
              <a:rPr lang="zh-CN" altLang="en-US" sz="2400" b="1" dirty="0">
                <a:latin typeface="汉仪大宋简" panose="02010609000101010101" pitchFamily="49" charset="-122"/>
                <a:ea typeface="汉仪大宋简" panose="02010609000101010101" pitchFamily="49" charset="-122"/>
              </a:rPr>
              <a:t>在革命战争年代，我党就奠定了为人民服务的宗旨形象。“甘为民仆耻为官”，从毛主席在苏区时亲自为村民打井，再到解放区干部向民众拜年，再到普遍与群众“五同”，靠的就是为民服务的好作风，赢得了民心、赢得了胜利。</a:t>
            </a:r>
            <a:endParaRPr lang="zh-CN" altLang="en-US" sz="2400" b="1" dirty="0">
              <a:latin typeface="汉仪大宋简" panose="02010609000101010101" pitchFamily="49" charset="-122"/>
              <a:ea typeface="汉仪大宋简" panose="02010609000101010101" pitchFamily="49" charset="-122"/>
            </a:endParaRPr>
          </a:p>
        </p:txBody>
      </p:sp>
      <p:sp>
        <p:nvSpPr>
          <p:cNvPr id="10" name="文本框 9"/>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endParaRPr lang="zh-CN" altLang="en-US" sz="2000" dirty="0"/>
          </a:p>
        </p:txBody>
      </p:sp>
      <p:pic>
        <p:nvPicPr>
          <p:cNvPr id="101" name="图片 100"/>
          <p:cNvPicPr/>
          <p:nvPr/>
        </p:nvPicPr>
        <p:blipFill>
          <a:blip r:embed="rId1"/>
          <a:stretch>
            <a:fillRect/>
          </a:stretch>
        </p:blipFill>
        <p:spPr>
          <a:xfrm>
            <a:off x="7044690" y="2345690"/>
            <a:ext cx="4533265" cy="3422650"/>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invX="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31" presetClass="entr" presetSubtype="0" fill="hold" grpId="0" nodeType="afterEffect">
                                  <p:stCondLst>
                                    <p:cond delay="0"/>
                                  </p:stCondLst>
                                  <p:iterate type="lt">
                                    <p:tmPct val="1961"/>
                                  </p:iterate>
                                  <p:childTnLst>
                                    <p:set>
                                      <p:cBhvr>
                                        <p:cTn id="10" dur="1" fill="hold">
                                          <p:stCondLst>
                                            <p:cond delay="0"/>
                                          </p:stCondLst>
                                        </p:cTn>
                                        <p:tgtEl>
                                          <p:spTgt spid="11"/>
                                        </p:tgtEl>
                                        <p:attrNameLst>
                                          <p:attrName>style.visibility</p:attrName>
                                        </p:attrNameLst>
                                      </p:cBhvr>
                                      <p:to>
                                        <p:strVal val="visible"/>
                                      </p:to>
                                    </p:set>
                                    <p:anim calcmode="lin" valueType="num">
                                      <p:cBhvr>
                                        <p:cTn id="11" dur="750" fill="hold"/>
                                        <p:tgtEl>
                                          <p:spTgt spid="11"/>
                                        </p:tgtEl>
                                        <p:attrNameLst>
                                          <p:attrName>ppt_w</p:attrName>
                                        </p:attrNameLst>
                                      </p:cBhvr>
                                      <p:tavLst>
                                        <p:tav tm="0">
                                          <p:val>
                                            <p:fltVal val="0"/>
                                          </p:val>
                                        </p:tav>
                                        <p:tav tm="100000">
                                          <p:val>
                                            <p:strVal val="#ppt_w"/>
                                          </p:val>
                                        </p:tav>
                                      </p:tavLst>
                                    </p:anim>
                                    <p:anim calcmode="lin" valueType="num">
                                      <p:cBhvr>
                                        <p:cTn id="12" dur="750" fill="hold"/>
                                        <p:tgtEl>
                                          <p:spTgt spid="11"/>
                                        </p:tgtEl>
                                        <p:attrNameLst>
                                          <p:attrName>ppt_h</p:attrName>
                                        </p:attrNameLst>
                                      </p:cBhvr>
                                      <p:tavLst>
                                        <p:tav tm="0">
                                          <p:val>
                                            <p:fltVal val="0"/>
                                          </p:val>
                                        </p:tav>
                                        <p:tav tm="100000">
                                          <p:val>
                                            <p:strVal val="#ppt_h"/>
                                          </p:val>
                                        </p:tav>
                                      </p:tavLst>
                                    </p:anim>
                                    <p:anim calcmode="lin" valueType="num">
                                      <p:cBhvr>
                                        <p:cTn id="13" dur="750" fill="hold"/>
                                        <p:tgtEl>
                                          <p:spTgt spid="11"/>
                                        </p:tgtEl>
                                        <p:attrNameLst>
                                          <p:attrName>style.rotation</p:attrName>
                                        </p:attrNameLst>
                                      </p:cBhvr>
                                      <p:tavLst>
                                        <p:tav tm="0">
                                          <p:val>
                                            <p:fltVal val="90"/>
                                          </p:val>
                                        </p:tav>
                                        <p:tav tm="100000">
                                          <p:val>
                                            <p:fltVal val="0"/>
                                          </p:val>
                                        </p:tav>
                                      </p:tavLst>
                                    </p:anim>
                                    <p:animEffect transition="in" filter="fade">
                                      <p:cBhvr>
                                        <p:cTn id="14" dur="750"/>
                                        <p:tgtEl>
                                          <p:spTgt spid="11"/>
                                        </p:tgtEl>
                                      </p:cBhvr>
                                    </p:animEffect>
                                  </p:childTnLst>
                                </p:cTn>
                              </p:par>
                            </p:childTnLst>
                          </p:cTn>
                        </p:par>
                        <p:par>
                          <p:cTn id="15" fill="hold">
                            <p:stCondLst>
                              <p:cond delay="2220"/>
                            </p:stCondLst>
                            <p:childTnLst>
                              <p:par>
                                <p:cTn id="16" presetID="10"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913383" y="429741"/>
            <a:ext cx="7124065" cy="583565"/>
          </a:xfrm>
          <a:prstGeom prst="rect">
            <a:avLst/>
          </a:prstGeom>
          <a:noFill/>
        </p:spPr>
        <p:txBody>
          <a:bodyPr wrap="none" rtlCol="0">
            <a:spAutoFit/>
          </a:bodyPr>
          <a:lstStyle>
            <a:defPPr>
              <a:defRPr lang="zh-CN"/>
            </a:defPPr>
            <a:lvl1pPr>
              <a:defRPr sz="2800">
                <a:solidFill>
                  <a:srgbClr val="FF0000"/>
                </a:solidFill>
                <a:latin typeface="方正特雅宋简" panose="02000000000000000000" pitchFamily="2" charset="-122"/>
                <a:ea typeface="方正特雅宋简" panose="02000000000000000000" pitchFamily="2" charset="-122"/>
              </a:defRPr>
            </a:lvl1pPr>
          </a:lstStyle>
          <a:p>
            <a:pPr algn="l"/>
            <a:r>
              <a:rPr lang="zh-CN" altLang="en-US" sz="3200" b="1" dirty="0">
                <a:sym typeface="+mn-ea"/>
              </a:rPr>
              <a:t>服务群众是党开展一切工作的根本指向</a:t>
            </a:r>
            <a:endParaRPr lang="zh-CN" altLang="en-US" sz="3200" dirty="0"/>
          </a:p>
        </p:txBody>
      </p:sp>
      <p:sp>
        <p:nvSpPr>
          <p:cNvPr id="8" name="矩形 7"/>
          <p:cNvSpPr/>
          <p:nvPr/>
        </p:nvSpPr>
        <p:spPr>
          <a:xfrm>
            <a:off x="5977890" y="2295525"/>
            <a:ext cx="5224780" cy="2676525"/>
          </a:xfrm>
          <a:prstGeom prst="rect">
            <a:avLst/>
          </a:prstGeom>
        </p:spPr>
        <p:txBody>
          <a:bodyPr wrap="square">
            <a:spAutoFit/>
          </a:bodyPr>
          <a:lstStyle/>
          <a:p>
            <a:pPr marL="285750" indent="-285750" algn="l">
              <a:buClrTx/>
              <a:buSzTx/>
              <a:buFont typeface="Wingdings" panose="05000000000000000000" pitchFamily="2" charset="2"/>
              <a:buChar char="l"/>
            </a:pPr>
            <a:r>
              <a:rPr lang="zh-CN" altLang="en-US" sz="2400" b="1" dirty="0">
                <a:latin typeface="汉仪大宋简" panose="02010609000101010101" pitchFamily="49" charset="-122"/>
                <a:ea typeface="汉仪大宋简" panose="02010609000101010101" pitchFamily="49" charset="-122"/>
              </a:rPr>
              <a:t>电视剧《人民的名义》有这样一组镜头：信访办接访的窗口又矮又小，来访群众只能猫着腰，面对里面的工作人员。窗口设计的目的，就是防止群众“拖延时间”“胡搅蛮缠”。这恰恰暴露了一些地方的“衙门作风”和“衙门习气”。</a:t>
            </a:r>
            <a:endParaRPr lang="zh-CN" altLang="en-US" sz="2400" b="1" dirty="0">
              <a:latin typeface="汉仪大宋简" panose="02010609000101010101" pitchFamily="49" charset="-122"/>
              <a:ea typeface="汉仪大宋简" panose="02010609000101010101" pitchFamily="49" charset="-122"/>
            </a:endParaRPr>
          </a:p>
        </p:txBody>
      </p:sp>
      <p:sp>
        <p:nvSpPr>
          <p:cNvPr id="10" name="文本框 9"/>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endParaRPr lang="zh-CN" altLang="en-US" sz="2000" dirty="0"/>
          </a:p>
        </p:txBody>
      </p:sp>
      <p:pic>
        <p:nvPicPr>
          <p:cNvPr id="102" name="图片 101"/>
          <p:cNvPicPr/>
          <p:nvPr/>
        </p:nvPicPr>
        <p:blipFill>
          <a:blip r:embed="rId1"/>
          <a:stretch>
            <a:fillRect/>
          </a:stretch>
        </p:blipFill>
        <p:spPr>
          <a:xfrm>
            <a:off x="905510" y="2195195"/>
            <a:ext cx="4645025" cy="332232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31" presetClass="entr" presetSubtype="0" fill="hold" grpId="0" nodeType="afterEffect">
                                  <p:stCondLst>
                                    <p:cond delay="0"/>
                                  </p:stCondLst>
                                  <p:iterate type="lt">
                                    <p:tmPct val="1471"/>
                                  </p:iterate>
                                  <p:childTnLst>
                                    <p:set>
                                      <p:cBhvr>
                                        <p:cTn id="10" dur="1" fill="hold">
                                          <p:stCondLst>
                                            <p:cond delay="0"/>
                                          </p:stCondLst>
                                        </p:cTn>
                                        <p:tgtEl>
                                          <p:spTgt spid="8"/>
                                        </p:tgtEl>
                                        <p:attrNameLst>
                                          <p:attrName>style.visibility</p:attrName>
                                        </p:attrNameLst>
                                      </p:cBhvr>
                                      <p:to>
                                        <p:strVal val="visible"/>
                                      </p:to>
                                    </p:set>
                                    <p:anim calcmode="lin" valueType="num">
                                      <p:cBhvr>
                                        <p:cTn id="11" dur="750" fill="hold"/>
                                        <p:tgtEl>
                                          <p:spTgt spid="8"/>
                                        </p:tgtEl>
                                        <p:attrNameLst>
                                          <p:attrName>ppt_w</p:attrName>
                                        </p:attrNameLst>
                                      </p:cBhvr>
                                      <p:tavLst>
                                        <p:tav tm="0">
                                          <p:val>
                                            <p:fltVal val="0"/>
                                          </p:val>
                                        </p:tav>
                                        <p:tav tm="100000">
                                          <p:val>
                                            <p:strVal val="#ppt_w"/>
                                          </p:val>
                                        </p:tav>
                                      </p:tavLst>
                                    </p:anim>
                                    <p:anim calcmode="lin" valueType="num">
                                      <p:cBhvr>
                                        <p:cTn id="12" dur="750" fill="hold"/>
                                        <p:tgtEl>
                                          <p:spTgt spid="8"/>
                                        </p:tgtEl>
                                        <p:attrNameLst>
                                          <p:attrName>ppt_h</p:attrName>
                                        </p:attrNameLst>
                                      </p:cBhvr>
                                      <p:tavLst>
                                        <p:tav tm="0">
                                          <p:val>
                                            <p:fltVal val="0"/>
                                          </p:val>
                                        </p:tav>
                                        <p:tav tm="100000">
                                          <p:val>
                                            <p:strVal val="#ppt_h"/>
                                          </p:val>
                                        </p:tav>
                                      </p:tavLst>
                                    </p:anim>
                                    <p:anim calcmode="lin" valueType="num">
                                      <p:cBhvr>
                                        <p:cTn id="13" dur="750" fill="hold"/>
                                        <p:tgtEl>
                                          <p:spTgt spid="8"/>
                                        </p:tgtEl>
                                        <p:attrNameLst>
                                          <p:attrName>style.rotation</p:attrName>
                                        </p:attrNameLst>
                                      </p:cBhvr>
                                      <p:tavLst>
                                        <p:tav tm="0">
                                          <p:val>
                                            <p:fltVal val="90"/>
                                          </p:val>
                                        </p:tav>
                                        <p:tav tm="100000">
                                          <p:val>
                                            <p:fltVal val="0"/>
                                          </p:val>
                                        </p:tav>
                                      </p:tavLst>
                                    </p:anim>
                                    <p:animEffect transition="in" filter="fade">
                                      <p:cBhvr>
                                        <p:cTn id="14" dur="750"/>
                                        <p:tgtEl>
                                          <p:spTgt spid="8"/>
                                        </p:tgtEl>
                                      </p:cBhvr>
                                    </p:animEffect>
                                  </p:childTnLst>
                                </p:cTn>
                              </p:par>
                            </p:childTnLst>
                          </p:cTn>
                        </p:par>
                        <p:par>
                          <p:cTn id="15" fill="hold">
                            <p:stCondLst>
                              <p:cond delay="1875"/>
                            </p:stCondLst>
                            <p:childTnLst>
                              <p:par>
                                <p:cTn id="16" presetID="10"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endParaRPr lang="zh-CN" altLang="en-US" sz="2000" dirty="0"/>
          </a:p>
        </p:txBody>
      </p:sp>
      <p:pic>
        <p:nvPicPr>
          <p:cNvPr id="15" name="图片 14"/>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contrast="20000"/>
                    </a14:imgEffect>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t="44121" r="41692"/>
          <a:stretch>
            <a:fillRect/>
          </a:stretch>
        </p:blipFill>
        <p:spPr>
          <a:xfrm flipH="1">
            <a:off x="7442200" y="4577819"/>
            <a:ext cx="4749800" cy="2280181"/>
          </a:xfrm>
          <a:prstGeom prst="rect">
            <a:avLst/>
          </a:prstGeom>
        </p:spPr>
      </p:pic>
      <p:pic>
        <p:nvPicPr>
          <p:cNvPr id="17" name="图片 16"/>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77336" r="24464"/>
          <a:stretch>
            <a:fillRect/>
          </a:stretch>
        </p:blipFill>
        <p:spPr>
          <a:xfrm>
            <a:off x="0" y="5505083"/>
            <a:ext cx="12192000" cy="1352917"/>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b="18055"/>
          <a:stretch>
            <a:fillRect/>
          </a:stretch>
        </p:blipFill>
        <p:spPr>
          <a:xfrm>
            <a:off x="7442200" y="5360995"/>
            <a:ext cx="4749800" cy="1497005"/>
          </a:xfrm>
          <a:prstGeom prst="rect">
            <a:avLst/>
          </a:prstGeom>
        </p:spPr>
      </p:pic>
      <p:sp>
        <p:nvSpPr>
          <p:cNvPr id="20" name="文本框 19"/>
          <p:cNvSpPr txBox="1"/>
          <p:nvPr/>
        </p:nvSpPr>
        <p:spPr>
          <a:xfrm>
            <a:off x="1968288" y="351245"/>
            <a:ext cx="7124065" cy="583565"/>
          </a:xfrm>
          <a:prstGeom prst="rect">
            <a:avLst/>
          </a:prstGeom>
          <a:noFill/>
        </p:spPr>
        <p:txBody>
          <a:bodyPr wrap="none" rtlCol="0">
            <a:spAutoFit/>
          </a:bodyPr>
          <a:lstStyle>
            <a:defPPr>
              <a:defRPr lang="zh-CN"/>
            </a:defPPr>
            <a:lvl1pPr>
              <a:defRPr sz="3200" b="1">
                <a:gradFill>
                  <a:gsLst>
                    <a:gs pos="50000">
                      <a:srgbClr val="FFFF00"/>
                    </a:gs>
                    <a:gs pos="0">
                      <a:schemeClr val="bg1"/>
                    </a:gs>
                    <a:gs pos="100000">
                      <a:schemeClr val="bg1"/>
                    </a:gs>
                  </a:gsLst>
                  <a:lin ang="5400000" scaled="1"/>
                </a:gradFill>
                <a:latin typeface="微软雅黑" panose="020B0503020204020204" pitchFamily="34" charset="-122"/>
                <a:ea typeface="微软雅黑" panose="020B0503020204020204" pitchFamily="34" charset="-122"/>
              </a:defRPr>
            </a:lvl1pPr>
          </a:lstStyle>
          <a:p>
            <a:pPr algn="l">
              <a:buClrTx/>
              <a:buSzTx/>
              <a:buFontTx/>
            </a:pPr>
            <a:r>
              <a:rPr lang="zh-CN" altLang="en-US" sz="3200" dirty="0">
                <a:solidFill>
                  <a:srgbClr val="FF0000"/>
                </a:solidFill>
                <a:latin typeface="方正特雅宋简" panose="02000000000000000000" pitchFamily="2" charset="-122"/>
                <a:ea typeface="方正特雅宋简" panose="02000000000000000000" pitchFamily="2" charset="-122"/>
                <a:sym typeface="+mn-ea"/>
              </a:rPr>
              <a:t>服务群众是党开展一切工作的根本指向</a:t>
            </a:r>
            <a:endParaRPr lang="zh-CN" altLang="en-US" sz="3200" dirty="0">
              <a:solidFill>
                <a:srgbClr val="FF0000"/>
              </a:solidFill>
              <a:latin typeface="方正特雅宋简" panose="02000000000000000000" pitchFamily="2" charset="-122"/>
              <a:ea typeface="方正特雅宋简" panose="02000000000000000000" pitchFamily="2" charset="-122"/>
            </a:endParaRPr>
          </a:p>
        </p:txBody>
      </p:sp>
      <p:pic>
        <p:nvPicPr>
          <p:cNvPr id="21" name="图片 20" descr="liangxueyizuo2.png"/>
          <p:cNvPicPr>
            <a:picLocks noChangeAspect="1"/>
          </p:cNvPicPr>
          <p:nvPr/>
        </p:nvPicPr>
        <p:blipFill>
          <a:blip r:embed="rId6" cstate="print">
            <a:extLst>
              <a:ext uri="{BEBA8EAE-BF5A-486C-A8C5-ECC9F3942E4B}">
                <a14:imgProps xmlns:a14="http://schemas.microsoft.com/office/drawing/2010/main">
                  <a14:imgLayer r:embed="rId7">
                    <a14:imgEffect>
                      <a14:artisticFilmGrain/>
                    </a14:imgEffect>
                    <a14:imgEffect>
                      <a14:brightnessContrast bright="20000" contrast="20000"/>
                    </a14:imgEffect>
                  </a14:imgLayer>
                </a14:imgProps>
              </a:ext>
            </a:extLst>
          </a:blip>
          <a:stretch>
            <a:fillRect/>
          </a:stretch>
        </p:blipFill>
        <p:spPr>
          <a:xfrm flipH="1">
            <a:off x="-1" y="4151279"/>
            <a:ext cx="1295400" cy="2706721"/>
          </a:xfrm>
          <a:prstGeom prst="rect">
            <a:avLst/>
          </a:prstGeom>
        </p:spPr>
      </p:pic>
      <p:sp>
        <p:nvSpPr>
          <p:cNvPr id="16" name="矩形 15"/>
          <p:cNvSpPr/>
          <p:nvPr/>
        </p:nvSpPr>
        <p:spPr>
          <a:xfrm>
            <a:off x="5142865" y="2037715"/>
            <a:ext cx="6725920" cy="3046095"/>
          </a:xfrm>
          <a:prstGeom prst="rect">
            <a:avLst/>
          </a:prstGeom>
          <a:noFill/>
        </p:spPr>
        <p:txBody>
          <a:bodyPr wrap="square" rtlCol="0">
            <a:spAutoFit/>
          </a:bodyPr>
          <a:lstStyle/>
          <a:p>
            <a:pPr fontAlgn="auto">
              <a:lnSpc>
                <a:spcPct val="100000"/>
              </a:lnSpc>
            </a:pPr>
            <a:r>
              <a:rPr lang="zh-CN" altLang="en-US" sz="2400" b="1" dirty="0">
                <a:solidFill>
                  <a:srgbClr val="8E1E00"/>
                </a:solidFill>
                <a:latin typeface="汉仪大宋简" panose="02010609000101010101" pitchFamily="49" charset="-122"/>
                <a:ea typeface="汉仪大宋简" panose="02010609000101010101" pitchFamily="49" charset="-122"/>
              </a:rPr>
              <a:t>    习主席强调，“对于我们共产党人来说，老百姓是我们的衣食父母。要像爱自己的父母那样爱老百姓，为老百姓谋利益，带老百姓奔好日子。”我感到，服务群众关键在用心、用情，“一门心思”比“一个窗口”更重要，如果每个窗口的工作人员坚定除烦苛之弊、施公平之策、开方便之门，就自然能打通服务群众的“最后一公里”。</a:t>
            </a:r>
            <a:endParaRPr lang="zh-CN" altLang="en-US" sz="2400" b="1" dirty="0">
              <a:solidFill>
                <a:srgbClr val="8E1E00"/>
              </a:solidFill>
              <a:latin typeface="汉仪大宋简" panose="02010609000101010101" pitchFamily="49" charset="-122"/>
              <a:ea typeface="汉仪大宋简" panose="02010609000101010101" pitchFamily="49" charset="-122"/>
            </a:endParaRPr>
          </a:p>
        </p:txBody>
      </p:sp>
      <p:pic>
        <p:nvPicPr>
          <p:cNvPr id="103" name="图片 102"/>
          <p:cNvPicPr/>
          <p:nvPr/>
        </p:nvPicPr>
        <p:blipFill>
          <a:blip r:embed="rId8"/>
          <a:stretch>
            <a:fillRect/>
          </a:stretch>
        </p:blipFill>
        <p:spPr>
          <a:xfrm>
            <a:off x="1456055" y="1772285"/>
            <a:ext cx="3209925" cy="333375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300" advTm="0">
        <p14:pan/>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000"/>
                                        <p:tgtEl>
                                          <p:spTgt spid="2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par>
                                <p:cTn id="19" presetID="2" presetClass="entr" presetSubtype="2" decel="5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000" fill="hold"/>
                                        <p:tgtEl>
                                          <p:spTgt spid="15"/>
                                        </p:tgtEl>
                                        <p:attrNameLst>
                                          <p:attrName>ppt_x</p:attrName>
                                        </p:attrNameLst>
                                      </p:cBhvr>
                                      <p:tavLst>
                                        <p:tav tm="0">
                                          <p:val>
                                            <p:strVal val="1+#ppt_w/2"/>
                                          </p:val>
                                        </p:tav>
                                        <p:tav tm="100000">
                                          <p:val>
                                            <p:strVal val="#ppt_x"/>
                                          </p:val>
                                        </p:tav>
                                      </p:tavLst>
                                    </p:anim>
                                    <p:anim calcmode="lin" valueType="num">
                                      <p:cBhvr additive="base">
                                        <p:cTn id="22" dur="1000" fill="hold"/>
                                        <p:tgtEl>
                                          <p:spTgt spid="15"/>
                                        </p:tgtEl>
                                        <p:attrNameLst>
                                          <p:attrName>ppt_y</p:attrName>
                                        </p:attrNameLst>
                                      </p:cBhvr>
                                      <p:tavLst>
                                        <p:tav tm="0">
                                          <p:val>
                                            <p:strVal val="#ppt_y"/>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childTnLst>
                                </p:cTn>
                              </p:par>
                            </p:childTnLst>
                          </p:cTn>
                        </p:par>
                        <p:par>
                          <p:cTn id="26" fill="hold">
                            <p:stCondLst>
                              <p:cond delay="2000"/>
                            </p:stCondLst>
                            <p:childTnLst>
                              <p:par>
                                <p:cTn id="27" presetID="12" presetClass="entr" presetSubtype="4"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2000"/>
                                        <p:tgtEl>
                                          <p:spTgt spid="16"/>
                                        </p:tgtEl>
                                        <p:attrNameLst>
                                          <p:attrName>ppt_y</p:attrName>
                                        </p:attrNameLst>
                                      </p:cBhvr>
                                      <p:tavLst>
                                        <p:tav tm="0">
                                          <p:val>
                                            <p:strVal val="#ppt_y+#ppt_h*1.125000"/>
                                          </p:val>
                                        </p:tav>
                                        <p:tav tm="100000">
                                          <p:val>
                                            <p:strVal val="#ppt_y"/>
                                          </p:val>
                                        </p:tav>
                                      </p:tavLst>
                                    </p:anim>
                                    <p:animEffect transition="in" filter="wipe(up)">
                                      <p:cBhvr>
                                        <p:cTn id="30" dur="2000"/>
                                        <p:tgtEl>
                                          <p:spTgt spid="16"/>
                                        </p:tgtEl>
                                      </p:cBhvr>
                                    </p:animEffect>
                                  </p:childTnLst>
                                </p:cTn>
                              </p:par>
                            </p:childTnLst>
                          </p:cTn>
                        </p:par>
                        <p:par>
                          <p:cTn id="31" fill="hold">
                            <p:stCondLst>
                              <p:cond delay="4000"/>
                            </p:stCondLst>
                            <p:childTnLst>
                              <p:par>
                                <p:cTn id="32" presetID="10"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直接连接符 16"/>
          <p:cNvCxnSpPr/>
          <p:nvPr/>
        </p:nvCxnSpPr>
        <p:spPr>
          <a:xfrm>
            <a:off x="2273382" y="2346960"/>
            <a:ext cx="0" cy="3794760"/>
          </a:xfrm>
          <a:prstGeom prst="line">
            <a:avLst/>
          </a:prstGeom>
          <a:ln>
            <a:solidFill>
              <a:srgbClr val="FF9500"/>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913383" y="429741"/>
            <a:ext cx="7124065" cy="583565"/>
          </a:xfrm>
          <a:prstGeom prst="rect">
            <a:avLst/>
          </a:prstGeom>
          <a:noFill/>
        </p:spPr>
        <p:txBody>
          <a:bodyPr wrap="none" rtlCol="0">
            <a:spAutoFit/>
          </a:bodyPr>
          <a:lstStyle>
            <a:defPPr>
              <a:defRPr lang="zh-CN"/>
            </a:defPPr>
            <a:lvl1pPr>
              <a:defRPr sz="2800">
                <a:solidFill>
                  <a:srgbClr val="FF0000"/>
                </a:solidFill>
                <a:latin typeface="方正特雅宋简" panose="02000000000000000000" pitchFamily="2" charset="-122"/>
                <a:ea typeface="方正特雅宋简" panose="02000000000000000000" pitchFamily="2" charset="-122"/>
              </a:defRPr>
            </a:lvl1pPr>
          </a:lstStyle>
          <a:p>
            <a:pPr algn="l"/>
            <a:r>
              <a:rPr lang="zh-CN" altLang="en-US" sz="3200" b="1" dirty="0">
                <a:sym typeface="+mn-ea"/>
              </a:rPr>
              <a:t>服务群众是党开展一切工作的根本指向</a:t>
            </a:r>
            <a:endParaRPr lang="zh-CN" altLang="en-US" sz="3200" dirty="0"/>
          </a:p>
        </p:txBody>
      </p:sp>
      <p:sp>
        <p:nvSpPr>
          <p:cNvPr id="6" name="文本框 5"/>
          <p:cNvSpPr txBox="1"/>
          <p:nvPr/>
        </p:nvSpPr>
        <p:spPr>
          <a:xfrm>
            <a:off x="1899920" y="1691529"/>
            <a:ext cx="6610350" cy="460375"/>
          </a:xfrm>
          <a:prstGeom prst="rect">
            <a:avLst/>
          </a:prstGeom>
          <a:noFill/>
        </p:spPr>
        <p:txBody>
          <a:bodyPr wrap="none" rtlCol="0">
            <a:spAutoFit/>
          </a:bodyPr>
          <a:lstStyle/>
          <a:p>
            <a:pPr algn="ctr"/>
            <a:r>
              <a:rPr lang="zh-CN" altLang="en-US" sz="2400" b="1" dirty="0">
                <a:solidFill>
                  <a:srgbClr val="591300"/>
                </a:solidFill>
              </a:rPr>
              <a:t>当前，最紧要的服务群众，就是要抓住民生问题</a:t>
            </a:r>
            <a:endParaRPr lang="zh-CN" altLang="en-US" sz="2400" b="1" dirty="0">
              <a:solidFill>
                <a:srgbClr val="591300"/>
              </a:solidFill>
            </a:endParaRPr>
          </a:p>
        </p:txBody>
      </p:sp>
      <p:sp>
        <p:nvSpPr>
          <p:cNvPr id="10" name="椭圆 9"/>
          <p:cNvSpPr>
            <a:spLocks noChangeAspect="1"/>
          </p:cNvSpPr>
          <p:nvPr/>
        </p:nvSpPr>
        <p:spPr>
          <a:xfrm>
            <a:off x="1913382" y="2940936"/>
            <a:ext cx="720000" cy="720000"/>
          </a:xfrm>
          <a:prstGeom prst="ellipse">
            <a:avLst/>
          </a:prstGeom>
          <a:solidFill>
            <a:srgbClr val="FF00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rPr>
              <a:t>1</a:t>
            </a:r>
            <a:endParaRPr lang="zh-CN" altLang="en-US" sz="2000" b="1" dirty="0">
              <a:solidFill>
                <a:schemeClr val="bg1"/>
              </a:solidFill>
            </a:endParaRPr>
          </a:p>
        </p:txBody>
      </p:sp>
      <p:cxnSp>
        <p:nvCxnSpPr>
          <p:cNvPr id="12" name="直接箭头连接符 11"/>
          <p:cNvCxnSpPr>
            <a:stCxn id="10" idx="6"/>
          </p:cNvCxnSpPr>
          <p:nvPr/>
        </p:nvCxnSpPr>
        <p:spPr>
          <a:xfrm>
            <a:off x="2633382" y="3300936"/>
            <a:ext cx="540000" cy="0"/>
          </a:xfrm>
          <a:prstGeom prst="straightConnector1">
            <a:avLst/>
          </a:prstGeom>
          <a:ln>
            <a:solidFill>
              <a:srgbClr val="FF95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3173382" y="2936315"/>
            <a:ext cx="7357458" cy="724622"/>
          </a:xfrm>
          <a:prstGeom prst="rect">
            <a:avLst/>
          </a:prstGeom>
          <a:solidFill>
            <a:srgbClr val="FF0000"/>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rPr>
              <a:t>一是坚持问题导向</a:t>
            </a:r>
            <a:endParaRPr lang="zh-CN" altLang="en-US" sz="2400" b="1" dirty="0">
              <a:solidFill>
                <a:schemeClr val="bg1"/>
              </a:solidFill>
            </a:endParaRPr>
          </a:p>
        </p:txBody>
      </p:sp>
      <p:sp>
        <p:nvSpPr>
          <p:cNvPr id="20" name="椭圆 19"/>
          <p:cNvSpPr>
            <a:spLocks noChangeAspect="1"/>
          </p:cNvSpPr>
          <p:nvPr/>
        </p:nvSpPr>
        <p:spPr>
          <a:xfrm>
            <a:off x="1913382" y="3897222"/>
            <a:ext cx="720000" cy="720000"/>
          </a:xfrm>
          <a:prstGeom prst="ellipse">
            <a:avLst/>
          </a:prstGeom>
          <a:solidFill>
            <a:srgbClr val="FF00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rPr>
              <a:t>2</a:t>
            </a:r>
            <a:endParaRPr lang="zh-CN" altLang="en-US" sz="2000" b="1" dirty="0">
              <a:solidFill>
                <a:schemeClr val="bg1"/>
              </a:solidFill>
            </a:endParaRPr>
          </a:p>
        </p:txBody>
      </p:sp>
      <p:cxnSp>
        <p:nvCxnSpPr>
          <p:cNvPr id="21" name="直接箭头连接符 20"/>
          <p:cNvCxnSpPr>
            <a:stCxn id="20" idx="6"/>
          </p:cNvCxnSpPr>
          <p:nvPr/>
        </p:nvCxnSpPr>
        <p:spPr>
          <a:xfrm>
            <a:off x="2633382" y="4257222"/>
            <a:ext cx="540000" cy="0"/>
          </a:xfrm>
          <a:prstGeom prst="straightConnector1">
            <a:avLst/>
          </a:prstGeom>
          <a:ln>
            <a:solidFill>
              <a:srgbClr val="FF95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3173382" y="3892601"/>
            <a:ext cx="7357458" cy="724622"/>
          </a:xfrm>
          <a:prstGeom prst="rect">
            <a:avLst/>
          </a:prstGeom>
          <a:solidFill>
            <a:srgbClr val="FF0000"/>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rPr>
              <a:t>二是坚持落地实施</a:t>
            </a:r>
            <a:endParaRPr lang="zh-CN" altLang="en-US" sz="2400" b="1" dirty="0">
              <a:solidFill>
                <a:schemeClr val="bg1"/>
              </a:solidFill>
            </a:endParaRPr>
          </a:p>
        </p:txBody>
      </p:sp>
      <p:sp>
        <p:nvSpPr>
          <p:cNvPr id="23" name="椭圆 22"/>
          <p:cNvSpPr>
            <a:spLocks noChangeAspect="1"/>
          </p:cNvSpPr>
          <p:nvPr/>
        </p:nvSpPr>
        <p:spPr>
          <a:xfrm>
            <a:off x="1913382" y="4855817"/>
            <a:ext cx="720000" cy="720000"/>
          </a:xfrm>
          <a:prstGeom prst="ellipse">
            <a:avLst/>
          </a:prstGeom>
          <a:solidFill>
            <a:srgbClr val="FF00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rPr>
              <a:t>3</a:t>
            </a:r>
            <a:endParaRPr lang="zh-CN" altLang="en-US" sz="2000" b="1" dirty="0">
              <a:solidFill>
                <a:schemeClr val="bg1"/>
              </a:solidFill>
            </a:endParaRPr>
          </a:p>
        </p:txBody>
      </p:sp>
      <p:cxnSp>
        <p:nvCxnSpPr>
          <p:cNvPr id="24" name="直接箭头连接符 23"/>
          <p:cNvCxnSpPr>
            <a:stCxn id="23" idx="6"/>
          </p:cNvCxnSpPr>
          <p:nvPr/>
        </p:nvCxnSpPr>
        <p:spPr>
          <a:xfrm>
            <a:off x="2633382" y="5215817"/>
            <a:ext cx="540000" cy="0"/>
          </a:xfrm>
          <a:prstGeom prst="straightConnector1">
            <a:avLst/>
          </a:prstGeom>
          <a:ln>
            <a:solidFill>
              <a:srgbClr val="FF95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3173382" y="4851196"/>
            <a:ext cx="7357458" cy="724622"/>
          </a:xfrm>
          <a:prstGeom prst="rect">
            <a:avLst/>
          </a:prstGeom>
          <a:solidFill>
            <a:srgbClr val="FF0000"/>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rPr>
              <a:t>三是坚持回应关切</a:t>
            </a:r>
            <a:endParaRPr lang="zh-CN" altLang="en-US" sz="2400" b="1" dirty="0">
              <a:solidFill>
                <a:schemeClr val="bg1"/>
              </a:solidFill>
            </a:endParaRPr>
          </a:p>
        </p:txBody>
      </p:sp>
      <p:sp>
        <p:nvSpPr>
          <p:cNvPr id="14" name="文本框 13"/>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endParaRPr lang="zh-CN" altLang="en-US" sz="2000" dirty="0"/>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22" presetClass="entr" presetSubtype="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1500"/>
                                        <p:tgtEl>
                                          <p:spTgt spid="17"/>
                                        </p:tgtEl>
                                      </p:cBhvr>
                                    </p:animEffect>
                                  </p:childTnLst>
                                </p:cTn>
                              </p:par>
                              <p:par>
                                <p:cTn id="17" presetID="53" presetClass="entr" presetSubtype="16" fill="hold" grpId="0" nodeType="withEffect">
                                  <p:stCondLst>
                                    <p:cond delay="100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grpId="0" nodeType="withEffect">
                                  <p:stCondLst>
                                    <p:cond delay="100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53" presetClass="entr" presetSubtype="16" fill="hold" grpId="0" nodeType="withEffect">
                                  <p:stCondLst>
                                    <p:cond delay="100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par>
                                <p:cTn id="32" presetID="22" presetClass="entr" presetSubtype="8" fill="hold" nodeType="withEffect">
                                  <p:stCondLst>
                                    <p:cond delay="150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par>
                                <p:cTn id="35" presetID="22" presetClass="entr" presetSubtype="8" fill="hold" nodeType="withEffect">
                                  <p:stCondLst>
                                    <p:cond delay="150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par>
                                <p:cTn id="38" presetID="22" presetClass="entr" presetSubtype="8" fill="hold" nodeType="withEffect">
                                  <p:stCondLst>
                                    <p:cond delay="150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par>
                                <p:cTn id="41" presetID="22" presetClass="entr" presetSubtype="8" fill="hold" grpId="0" nodeType="withEffect">
                                  <p:stCondLst>
                                    <p:cond delay="200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1000"/>
                                        <p:tgtEl>
                                          <p:spTgt spid="13"/>
                                        </p:tgtEl>
                                      </p:cBhvr>
                                    </p:animEffect>
                                  </p:childTnLst>
                                </p:cTn>
                              </p:par>
                              <p:par>
                                <p:cTn id="44" presetID="22" presetClass="entr" presetSubtype="8" fill="hold" grpId="0" nodeType="withEffect">
                                  <p:stCondLst>
                                    <p:cond delay="2000"/>
                                  </p:stCondLst>
                                  <p:childTnLst>
                                    <p:set>
                                      <p:cBhvr>
                                        <p:cTn id="45" dur="1" fill="hold">
                                          <p:stCondLst>
                                            <p:cond delay="0"/>
                                          </p:stCondLst>
                                        </p:cTn>
                                        <p:tgtEl>
                                          <p:spTgt spid="22"/>
                                        </p:tgtEl>
                                        <p:attrNameLst>
                                          <p:attrName>style.visibility</p:attrName>
                                        </p:attrNameLst>
                                      </p:cBhvr>
                                      <p:to>
                                        <p:strVal val="visible"/>
                                      </p:to>
                                    </p:set>
                                    <p:animEffect transition="in" filter="wipe(left)">
                                      <p:cBhvr>
                                        <p:cTn id="46" dur="1000"/>
                                        <p:tgtEl>
                                          <p:spTgt spid="22"/>
                                        </p:tgtEl>
                                      </p:cBhvr>
                                    </p:animEffect>
                                  </p:childTnLst>
                                </p:cTn>
                              </p:par>
                              <p:par>
                                <p:cTn id="47" presetID="22" presetClass="entr" presetSubtype="8" fill="hold" grpId="0" nodeType="withEffect">
                                  <p:stCondLst>
                                    <p:cond delay="2000"/>
                                  </p:stCondLst>
                                  <p:childTnLst>
                                    <p:set>
                                      <p:cBhvr>
                                        <p:cTn id="48" dur="1" fill="hold">
                                          <p:stCondLst>
                                            <p:cond delay="0"/>
                                          </p:stCondLst>
                                        </p:cTn>
                                        <p:tgtEl>
                                          <p:spTgt spid="25"/>
                                        </p:tgtEl>
                                        <p:attrNameLst>
                                          <p:attrName>style.visibility</p:attrName>
                                        </p:attrNameLst>
                                      </p:cBhvr>
                                      <p:to>
                                        <p:strVal val="visible"/>
                                      </p:to>
                                    </p:set>
                                    <p:animEffect transition="in" filter="wipe(left)">
                                      <p:cBhvr>
                                        <p:cTn id="49" dur="1000"/>
                                        <p:tgtEl>
                                          <p:spTgt spid="25"/>
                                        </p:tgtEl>
                                      </p:cBhvr>
                                    </p:animEffect>
                                  </p:childTnLst>
                                </p:cTn>
                              </p:par>
                            </p:childTnLst>
                          </p:cTn>
                        </p:par>
                        <p:par>
                          <p:cTn id="50" fill="hold">
                            <p:stCondLst>
                              <p:cond delay="2000"/>
                            </p:stCondLst>
                            <p:childTnLst>
                              <p:par>
                                <p:cTn id="51" presetID="10" presetClass="entr" presetSubtype="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0" grpId="0" animBg="1"/>
      <p:bldP spid="13" grpId="0" animBg="1"/>
      <p:bldP spid="20" grpId="0" animBg="1"/>
      <p:bldP spid="22" grpId="0" animBg="1"/>
      <p:bldP spid="23" grpId="0" animBg="1"/>
      <p:bldP spid="25"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913383" y="429741"/>
            <a:ext cx="7124065" cy="583565"/>
          </a:xfrm>
          <a:prstGeom prst="rect">
            <a:avLst/>
          </a:prstGeom>
          <a:noFill/>
        </p:spPr>
        <p:txBody>
          <a:bodyPr wrap="none" rtlCol="0">
            <a:spAutoFit/>
          </a:bodyPr>
          <a:lstStyle>
            <a:defPPr>
              <a:defRPr lang="zh-CN"/>
            </a:defPPr>
            <a:lvl1pPr>
              <a:defRPr sz="2800">
                <a:solidFill>
                  <a:srgbClr val="FF0000"/>
                </a:solidFill>
                <a:latin typeface="方正特雅宋简" panose="02000000000000000000" pitchFamily="2" charset="-122"/>
                <a:ea typeface="方正特雅宋简" panose="02000000000000000000" pitchFamily="2" charset="-122"/>
              </a:defRPr>
            </a:lvl1pPr>
          </a:lstStyle>
          <a:p>
            <a:pPr algn="l"/>
            <a:r>
              <a:rPr lang="zh-CN" altLang="en-US" sz="3200" b="1" dirty="0">
                <a:sym typeface="+mn-ea"/>
              </a:rPr>
              <a:t>服务群众是党开展一切工作的根本指向</a:t>
            </a:r>
            <a:endParaRPr lang="zh-CN" altLang="en-US" sz="3200" dirty="0"/>
          </a:p>
        </p:txBody>
      </p:sp>
      <p:sp>
        <p:nvSpPr>
          <p:cNvPr id="14" name="文本框 13"/>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endParaRPr lang="zh-CN" altLang="en-US" sz="2000" dirty="0"/>
          </a:p>
        </p:txBody>
      </p:sp>
      <p:sp>
        <p:nvSpPr>
          <p:cNvPr id="18" name="矩形 17"/>
          <p:cNvSpPr/>
          <p:nvPr/>
        </p:nvSpPr>
        <p:spPr>
          <a:xfrm>
            <a:off x="826135" y="2339975"/>
            <a:ext cx="2393950" cy="3115945"/>
          </a:xfrm>
          <a:prstGeom prst="rect">
            <a:avLst/>
          </a:prstGeom>
          <a:solidFill>
            <a:srgbClr val="B414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000" dirty="0">
                <a:latin typeface="迷你简汉真广标" panose="02010609000101010101" pitchFamily="49" charset="-122"/>
                <a:ea typeface="迷你简汉真广标" panose="02010609000101010101" pitchFamily="49" charset="-122"/>
              </a:rPr>
              <a:t>坚持问题导向</a:t>
            </a:r>
            <a:endParaRPr lang="zh-CN" altLang="en-US" sz="6000" dirty="0">
              <a:latin typeface="迷你简汉真广标" panose="02010609000101010101" pitchFamily="49" charset="-122"/>
              <a:ea typeface="迷你简汉真广标" panose="02010609000101010101" pitchFamily="49" charset="-122"/>
            </a:endParaRPr>
          </a:p>
        </p:txBody>
      </p:sp>
      <p:sp>
        <p:nvSpPr>
          <p:cNvPr id="19" name="文本框 18"/>
          <p:cNvSpPr txBox="1"/>
          <p:nvPr/>
        </p:nvSpPr>
        <p:spPr>
          <a:xfrm>
            <a:off x="3882390" y="2748915"/>
            <a:ext cx="7204075" cy="2306955"/>
          </a:xfrm>
          <a:prstGeom prst="rect">
            <a:avLst/>
          </a:prstGeom>
          <a:noFill/>
        </p:spPr>
        <p:txBody>
          <a:bodyPr wrap="square" rtlCol="0">
            <a:spAutoFit/>
          </a:bodyPr>
          <a:p>
            <a:pPr indent="636905" fontAlgn="auto">
              <a:lnSpc>
                <a:spcPct val="150000"/>
              </a:lnSpc>
            </a:pPr>
            <a:r>
              <a:rPr lang="zh-CN" altLang="en-US" sz="2400" b="1" spc="200" dirty="0">
                <a:latin typeface="方正兰亭中黑_GBK" panose="02000000000000000000" pitchFamily="2" charset="-122"/>
                <a:ea typeface="方正兰亭中黑_GBK" panose="02000000000000000000" pitchFamily="2" charset="-122"/>
              </a:rPr>
              <a:t>“治政之要在于安民，安民之道在于察其疾苦。”厘清哪些是群众的</a:t>
            </a:r>
            <a:r>
              <a:rPr lang="zh-CN" altLang="en-US" sz="2400" b="1" spc="200" dirty="0">
                <a:solidFill>
                  <a:srgbClr val="FF0000"/>
                </a:solidFill>
                <a:latin typeface="方正兰亭中黑_GBK" panose="02000000000000000000" pitchFamily="2" charset="-122"/>
                <a:ea typeface="方正兰亭中黑_GBK" panose="02000000000000000000" pitchFamily="2" charset="-122"/>
              </a:rPr>
              <a:t>真正利益</a:t>
            </a:r>
            <a:r>
              <a:rPr lang="zh-CN" altLang="en-US" sz="2400" b="1" spc="200" dirty="0">
                <a:latin typeface="方正兰亭中黑_GBK" panose="02000000000000000000" pitchFamily="2" charset="-122"/>
                <a:ea typeface="方正兰亭中黑_GBK" panose="02000000000000000000" pitchFamily="2" charset="-122"/>
              </a:rPr>
              <a:t>和</a:t>
            </a:r>
            <a:r>
              <a:rPr lang="zh-CN" altLang="en-US" sz="2400" b="1" spc="200" dirty="0">
                <a:solidFill>
                  <a:srgbClr val="FF0000"/>
                </a:solidFill>
                <a:latin typeface="方正兰亭中黑_GBK" panose="02000000000000000000" pitchFamily="2" charset="-122"/>
                <a:ea typeface="方正兰亭中黑_GBK" panose="02000000000000000000" pitchFamily="2" charset="-122"/>
              </a:rPr>
              <a:t>根本利益</a:t>
            </a:r>
            <a:r>
              <a:rPr lang="zh-CN" altLang="en-US" sz="2400" b="1" spc="200" dirty="0">
                <a:latin typeface="方正兰亭中黑_GBK" panose="02000000000000000000" pitchFamily="2" charset="-122"/>
                <a:ea typeface="方正兰亭中黑_GBK" panose="02000000000000000000" pitchFamily="2" charset="-122"/>
              </a:rPr>
              <a:t>，确认维护的利益与人民的期待是否一致，着力解决人民最关心最直接最现实的利益问题。</a:t>
            </a:r>
            <a:endParaRPr lang="zh-CN" altLang="en-US" sz="2400" b="1" spc="200" dirty="0">
              <a:latin typeface="方正兰亭中黑_GBK" panose="02000000000000000000" pitchFamily="2" charset="-122"/>
              <a:ea typeface="方正兰亭中黑_GBK"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500"/>
                                        <p:tgtEl>
                                          <p:spTgt spid="14"/>
                                        </p:tgtEl>
                                      </p:cBhvr>
                                    </p:animEffect>
                                  </p:childTnLst>
                                </p:cTn>
                              </p:par>
                            </p:childTnLst>
                          </p:cTn>
                        </p:par>
                        <p:par>
                          <p:cTn id="12" fill="hold">
                            <p:stCondLst>
                              <p:cond delay="2500"/>
                            </p:stCondLst>
                            <p:childTnLst>
                              <p:par>
                                <p:cTn id="13" presetID="49" presetClass="entr" presetSubtype="0" decel="100000" fill="hold" grpId="0" nodeType="afterEffect">
                                  <p:stCondLst>
                                    <p:cond delay="50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 calcmode="lin" valueType="num">
                                      <p:cBhvr>
                                        <p:cTn id="17" dur="500" fill="hold"/>
                                        <p:tgtEl>
                                          <p:spTgt spid="18"/>
                                        </p:tgtEl>
                                        <p:attrNameLst>
                                          <p:attrName>style.rotation</p:attrName>
                                        </p:attrNameLst>
                                      </p:cBhvr>
                                      <p:tavLst>
                                        <p:tav tm="0">
                                          <p:val>
                                            <p:fltVal val="360"/>
                                          </p:val>
                                        </p:tav>
                                        <p:tav tm="100000">
                                          <p:val>
                                            <p:fltVal val="0"/>
                                          </p:val>
                                        </p:tav>
                                      </p:tavLst>
                                    </p:anim>
                                    <p:animEffect transition="in" filter="fade">
                                      <p:cBhvr>
                                        <p:cTn id="18" dur="500"/>
                                        <p:tgtEl>
                                          <p:spTgt spid="18"/>
                                        </p:tgtEl>
                                      </p:cBhvr>
                                    </p:animEffect>
                                  </p:childTnLst>
                                </p:cTn>
                              </p:par>
                            </p:childTnLst>
                          </p:cTn>
                        </p:par>
                        <p:par>
                          <p:cTn id="19" fill="hold">
                            <p:stCondLst>
                              <p:cond delay="35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9"/>
                                        </p:tgtEl>
                                        <p:attrNameLst>
                                          <p:attrName>ppt_y</p:attrName>
                                        </p:attrNameLst>
                                      </p:cBhvr>
                                      <p:tavLst>
                                        <p:tav tm="0">
                                          <p:val>
                                            <p:strVal val="#ppt_y"/>
                                          </p:val>
                                        </p:tav>
                                        <p:tav tm="100000">
                                          <p:val>
                                            <p:strVal val="#ppt_y"/>
                                          </p:val>
                                        </p:tav>
                                      </p:tavLst>
                                    </p:anim>
                                    <p:anim calcmode="lin" valueType="num">
                                      <p:cBhvr>
                                        <p:cTn id="24"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8" grpId="0" bldLvl="0" animBg="1"/>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913383" y="429741"/>
            <a:ext cx="7124065" cy="583565"/>
          </a:xfrm>
          <a:prstGeom prst="rect">
            <a:avLst/>
          </a:prstGeom>
          <a:noFill/>
        </p:spPr>
        <p:txBody>
          <a:bodyPr wrap="none" rtlCol="0">
            <a:spAutoFit/>
          </a:bodyPr>
          <a:lstStyle>
            <a:defPPr>
              <a:defRPr lang="zh-CN"/>
            </a:defPPr>
            <a:lvl1pPr>
              <a:defRPr sz="2800">
                <a:solidFill>
                  <a:srgbClr val="FF0000"/>
                </a:solidFill>
                <a:latin typeface="方正特雅宋简" panose="02000000000000000000" pitchFamily="2" charset="-122"/>
                <a:ea typeface="方正特雅宋简" panose="02000000000000000000" pitchFamily="2" charset="-122"/>
              </a:defRPr>
            </a:lvl1pPr>
          </a:lstStyle>
          <a:p>
            <a:pPr algn="l"/>
            <a:r>
              <a:rPr lang="zh-CN" altLang="en-US" sz="3200" b="1" dirty="0">
                <a:sym typeface="+mn-ea"/>
              </a:rPr>
              <a:t>服务群众是党开展一切工作的根本指向</a:t>
            </a:r>
            <a:endParaRPr lang="zh-CN" altLang="en-US" sz="3200" dirty="0"/>
          </a:p>
        </p:txBody>
      </p:sp>
      <p:sp>
        <p:nvSpPr>
          <p:cNvPr id="14" name="文本框 13"/>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endParaRPr lang="zh-CN" altLang="en-US" sz="2000" dirty="0"/>
          </a:p>
        </p:txBody>
      </p:sp>
      <p:sp>
        <p:nvSpPr>
          <p:cNvPr id="18" name="矩形 17"/>
          <p:cNvSpPr/>
          <p:nvPr/>
        </p:nvSpPr>
        <p:spPr>
          <a:xfrm>
            <a:off x="9037320" y="2264410"/>
            <a:ext cx="2393950" cy="3115945"/>
          </a:xfrm>
          <a:prstGeom prst="rect">
            <a:avLst/>
          </a:prstGeom>
          <a:solidFill>
            <a:srgbClr val="B414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000" dirty="0">
                <a:latin typeface="迷你简汉真广标" panose="02010609000101010101" pitchFamily="49" charset="-122"/>
                <a:ea typeface="迷你简汉真广标" panose="02010609000101010101" pitchFamily="49" charset="-122"/>
              </a:rPr>
              <a:t>坚持落地实施</a:t>
            </a:r>
            <a:endParaRPr lang="zh-CN" altLang="en-US" sz="6000" dirty="0">
              <a:latin typeface="迷你简汉真广标" panose="02010609000101010101" pitchFamily="49" charset="-122"/>
              <a:ea typeface="迷你简汉真广标" panose="02010609000101010101" pitchFamily="49" charset="-122"/>
            </a:endParaRPr>
          </a:p>
        </p:txBody>
      </p:sp>
      <p:sp>
        <p:nvSpPr>
          <p:cNvPr id="19" name="文本框 18"/>
          <p:cNvSpPr txBox="1"/>
          <p:nvPr/>
        </p:nvSpPr>
        <p:spPr>
          <a:xfrm>
            <a:off x="1273175" y="2733675"/>
            <a:ext cx="7204075" cy="2306955"/>
          </a:xfrm>
          <a:prstGeom prst="rect">
            <a:avLst/>
          </a:prstGeom>
          <a:noFill/>
        </p:spPr>
        <p:txBody>
          <a:bodyPr wrap="square" rtlCol="0">
            <a:spAutoFit/>
          </a:bodyPr>
          <a:p>
            <a:pPr indent="636905" fontAlgn="auto">
              <a:lnSpc>
                <a:spcPct val="150000"/>
              </a:lnSpc>
            </a:pPr>
            <a:r>
              <a:rPr lang="zh-CN" altLang="en-US" sz="2400" b="1" spc="200" dirty="0">
                <a:latin typeface="方正兰亭中黑_GBK" panose="02000000000000000000" pitchFamily="2" charset="-122"/>
                <a:ea typeface="方正兰亭中黑_GBK" panose="02000000000000000000" pitchFamily="2" charset="-122"/>
              </a:rPr>
              <a:t>以保障基本民生为前提，切实补短板、兜底线、出实招，为老百姓织密民生福祉的保障网，真正实现幼有所育、学有所教、劳有所得、病有所医、老有所养、住有所居、弱有所扶。</a:t>
            </a:r>
            <a:endParaRPr lang="zh-CN" altLang="en-US" sz="2400" b="1" spc="200" dirty="0">
              <a:latin typeface="方正兰亭中黑_GBK" panose="02000000000000000000" pitchFamily="2" charset="-122"/>
              <a:ea typeface="方正兰亭中黑_GBK"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500"/>
                                        <p:tgtEl>
                                          <p:spTgt spid="14"/>
                                        </p:tgtEl>
                                      </p:cBhvr>
                                    </p:animEffect>
                                  </p:childTnLst>
                                </p:cTn>
                              </p:par>
                            </p:childTnLst>
                          </p:cTn>
                        </p:par>
                        <p:par>
                          <p:cTn id="12" fill="hold">
                            <p:stCondLst>
                              <p:cond delay="2500"/>
                            </p:stCondLst>
                            <p:childTnLst>
                              <p:par>
                                <p:cTn id="13" presetID="49" presetClass="entr" presetSubtype="0" decel="100000" fill="hold" grpId="0" nodeType="afterEffect">
                                  <p:stCondLst>
                                    <p:cond delay="50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 calcmode="lin" valueType="num">
                                      <p:cBhvr>
                                        <p:cTn id="17" dur="500" fill="hold"/>
                                        <p:tgtEl>
                                          <p:spTgt spid="18"/>
                                        </p:tgtEl>
                                        <p:attrNameLst>
                                          <p:attrName>style.rotation</p:attrName>
                                        </p:attrNameLst>
                                      </p:cBhvr>
                                      <p:tavLst>
                                        <p:tav tm="0">
                                          <p:val>
                                            <p:fltVal val="360"/>
                                          </p:val>
                                        </p:tav>
                                        <p:tav tm="100000">
                                          <p:val>
                                            <p:fltVal val="0"/>
                                          </p:val>
                                        </p:tav>
                                      </p:tavLst>
                                    </p:anim>
                                    <p:animEffect transition="in" filter="fade">
                                      <p:cBhvr>
                                        <p:cTn id="18" dur="500"/>
                                        <p:tgtEl>
                                          <p:spTgt spid="18"/>
                                        </p:tgtEl>
                                      </p:cBhvr>
                                    </p:animEffect>
                                  </p:childTnLst>
                                </p:cTn>
                              </p:par>
                            </p:childTnLst>
                          </p:cTn>
                        </p:par>
                        <p:par>
                          <p:cTn id="19" fill="hold">
                            <p:stCondLst>
                              <p:cond delay="35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9"/>
                                        </p:tgtEl>
                                        <p:attrNameLst>
                                          <p:attrName>ppt_y</p:attrName>
                                        </p:attrNameLst>
                                      </p:cBhvr>
                                      <p:tavLst>
                                        <p:tav tm="0">
                                          <p:val>
                                            <p:strVal val="#ppt_y"/>
                                          </p:val>
                                        </p:tav>
                                        <p:tav tm="100000">
                                          <p:val>
                                            <p:strVal val="#ppt_y"/>
                                          </p:val>
                                        </p:tav>
                                      </p:tavLst>
                                    </p:anim>
                                    <p:anim calcmode="lin" valueType="num">
                                      <p:cBhvr>
                                        <p:cTn id="24"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8" grpId="0" bldLvl="0" animBg="1"/>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913383" y="429741"/>
            <a:ext cx="7124065" cy="583565"/>
          </a:xfrm>
          <a:prstGeom prst="rect">
            <a:avLst/>
          </a:prstGeom>
          <a:noFill/>
        </p:spPr>
        <p:txBody>
          <a:bodyPr wrap="none" rtlCol="0">
            <a:spAutoFit/>
          </a:bodyPr>
          <a:lstStyle>
            <a:defPPr>
              <a:defRPr lang="zh-CN"/>
            </a:defPPr>
            <a:lvl1pPr>
              <a:defRPr sz="2800">
                <a:solidFill>
                  <a:srgbClr val="FF0000"/>
                </a:solidFill>
                <a:latin typeface="方正特雅宋简" panose="02000000000000000000" pitchFamily="2" charset="-122"/>
                <a:ea typeface="方正特雅宋简" panose="02000000000000000000" pitchFamily="2" charset="-122"/>
              </a:defRPr>
            </a:lvl1pPr>
          </a:lstStyle>
          <a:p>
            <a:pPr algn="l"/>
            <a:r>
              <a:rPr lang="zh-CN" altLang="en-US" sz="3200" b="1" dirty="0">
                <a:sym typeface="+mn-ea"/>
              </a:rPr>
              <a:t>服务群众是党开展一切工作的根本指向</a:t>
            </a:r>
            <a:endParaRPr lang="zh-CN" altLang="en-US" sz="3200" dirty="0"/>
          </a:p>
        </p:txBody>
      </p:sp>
      <p:sp>
        <p:nvSpPr>
          <p:cNvPr id="14" name="文本框 13"/>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endParaRPr lang="zh-CN" altLang="en-US" sz="2000" dirty="0"/>
          </a:p>
        </p:txBody>
      </p:sp>
      <p:sp>
        <p:nvSpPr>
          <p:cNvPr id="18" name="矩形 17"/>
          <p:cNvSpPr/>
          <p:nvPr/>
        </p:nvSpPr>
        <p:spPr>
          <a:xfrm>
            <a:off x="826135" y="2339975"/>
            <a:ext cx="2393950" cy="3115945"/>
          </a:xfrm>
          <a:prstGeom prst="rect">
            <a:avLst/>
          </a:prstGeom>
          <a:solidFill>
            <a:srgbClr val="B414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000" dirty="0">
                <a:latin typeface="迷你简汉真广标" panose="02010609000101010101" pitchFamily="49" charset="-122"/>
                <a:ea typeface="迷你简汉真广标" panose="02010609000101010101" pitchFamily="49" charset="-122"/>
              </a:rPr>
              <a:t>坚持回应关切</a:t>
            </a:r>
            <a:endParaRPr lang="zh-CN" altLang="en-US" sz="6000" dirty="0">
              <a:latin typeface="迷你简汉真广标" panose="02010609000101010101" pitchFamily="49" charset="-122"/>
              <a:ea typeface="迷你简汉真广标" panose="02010609000101010101" pitchFamily="49" charset="-122"/>
            </a:endParaRPr>
          </a:p>
        </p:txBody>
      </p:sp>
      <p:sp>
        <p:nvSpPr>
          <p:cNvPr id="19" name="文本框 18"/>
          <p:cNvSpPr txBox="1"/>
          <p:nvPr/>
        </p:nvSpPr>
        <p:spPr>
          <a:xfrm>
            <a:off x="3850005" y="2190115"/>
            <a:ext cx="7204075" cy="3415030"/>
          </a:xfrm>
          <a:prstGeom prst="rect">
            <a:avLst/>
          </a:prstGeom>
          <a:noFill/>
        </p:spPr>
        <p:txBody>
          <a:bodyPr wrap="square" rtlCol="0">
            <a:spAutoFit/>
          </a:bodyPr>
          <a:p>
            <a:pPr indent="636905" fontAlgn="auto">
              <a:lnSpc>
                <a:spcPct val="150000"/>
              </a:lnSpc>
            </a:pPr>
            <a:r>
              <a:rPr lang="zh-CN" altLang="en-US" sz="2400" b="1" spc="200" dirty="0">
                <a:latin typeface="方正兰亭中黑_GBK" panose="02000000000000000000" pitchFamily="2" charset="-122"/>
                <a:ea typeface="方正兰亭中黑_GBK" panose="02000000000000000000" pitchFamily="2" charset="-122"/>
              </a:rPr>
              <a:t>物质是必须的，精神也是必要的。群众的关切不解决，同样会影响党政形象、干群关系。特别是对群众反映强烈的大案要案、发生在群众身边的腐败问题、重点领域危害民生民利的贪污贿赂现象等，更要回应期待、兑现承诺、重拳出击，确保以决心换民心、以满意赢民心。</a:t>
            </a:r>
            <a:endParaRPr lang="zh-CN" altLang="en-US" sz="2400" b="1" spc="200" dirty="0">
              <a:latin typeface="方正兰亭中黑_GBK" panose="02000000000000000000" pitchFamily="2" charset="-122"/>
              <a:ea typeface="方正兰亭中黑_GBK"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500"/>
                                        <p:tgtEl>
                                          <p:spTgt spid="14"/>
                                        </p:tgtEl>
                                      </p:cBhvr>
                                    </p:animEffect>
                                  </p:childTnLst>
                                </p:cTn>
                              </p:par>
                            </p:childTnLst>
                          </p:cTn>
                        </p:par>
                        <p:par>
                          <p:cTn id="12" fill="hold">
                            <p:stCondLst>
                              <p:cond delay="2500"/>
                            </p:stCondLst>
                            <p:childTnLst>
                              <p:par>
                                <p:cTn id="13" presetID="49" presetClass="entr" presetSubtype="0" decel="100000" fill="hold" grpId="0" nodeType="afterEffect">
                                  <p:stCondLst>
                                    <p:cond delay="50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 calcmode="lin" valueType="num">
                                      <p:cBhvr>
                                        <p:cTn id="17" dur="500" fill="hold"/>
                                        <p:tgtEl>
                                          <p:spTgt spid="18"/>
                                        </p:tgtEl>
                                        <p:attrNameLst>
                                          <p:attrName>style.rotation</p:attrName>
                                        </p:attrNameLst>
                                      </p:cBhvr>
                                      <p:tavLst>
                                        <p:tav tm="0">
                                          <p:val>
                                            <p:fltVal val="360"/>
                                          </p:val>
                                        </p:tav>
                                        <p:tav tm="100000">
                                          <p:val>
                                            <p:fltVal val="0"/>
                                          </p:val>
                                        </p:tav>
                                      </p:tavLst>
                                    </p:anim>
                                    <p:animEffect transition="in" filter="fade">
                                      <p:cBhvr>
                                        <p:cTn id="18" dur="500"/>
                                        <p:tgtEl>
                                          <p:spTgt spid="18"/>
                                        </p:tgtEl>
                                      </p:cBhvr>
                                    </p:animEffect>
                                  </p:childTnLst>
                                </p:cTn>
                              </p:par>
                            </p:childTnLst>
                          </p:cTn>
                        </p:par>
                        <p:par>
                          <p:cTn id="19" fill="hold">
                            <p:stCondLst>
                              <p:cond delay="35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9"/>
                                        </p:tgtEl>
                                        <p:attrNameLst>
                                          <p:attrName>ppt_y</p:attrName>
                                        </p:attrNameLst>
                                      </p:cBhvr>
                                      <p:tavLst>
                                        <p:tav tm="0">
                                          <p:val>
                                            <p:strVal val="#ppt_y"/>
                                          </p:val>
                                        </p:tav>
                                        <p:tav tm="100000">
                                          <p:val>
                                            <p:strVal val="#ppt_y"/>
                                          </p:val>
                                        </p:tav>
                                      </p:tavLst>
                                    </p:anim>
                                    <p:anim calcmode="lin" valueType="num">
                                      <p:cBhvr>
                                        <p:cTn id="24"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8" grpId="0" bldLvl="0" animBg="1"/>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1">
            <a:extLst>
              <a:ext uri="{BEBA8EAE-BF5A-486C-A8C5-ECC9F3942E4B}">
                <a14:imgProps xmlns:a14="http://schemas.microsoft.com/office/drawing/2010/main">
                  <a14:imgLayer r:embed="rId2">
                    <a14:imgEffect>
                      <a14:brightnessContrast bright="20000" contrast="40000"/>
                    </a14:imgEffect>
                  </a14:imgLayer>
                </a14:imgProps>
              </a:ext>
              <a:ext uri="{28A0092B-C50C-407E-A947-70E740481C1C}">
                <a14:useLocalDpi xmlns:a14="http://schemas.microsoft.com/office/drawing/2010/main" val="0"/>
              </a:ext>
            </a:extLst>
          </a:blip>
          <a:srcRect t="59767" r="41251"/>
          <a:stretch>
            <a:fillRect/>
          </a:stretch>
        </p:blipFill>
        <p:spPr>
          <a:xfrm>
            <a:off x="0" y="2685333"/>
            <a:ext cx="12192000" cy="4172667"/>
          </a:xfrm>
          <a:prstGeom prst="rect">
            <a:avLst/>
          </a:prstGeom>
        </p:spPr>
      </p:pic>
      <p:pic>
        <p:nvPicPr>
          <p:cNvPr id="17" name="图片 16"/>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5000" contrast="25000"/>
                    </a14:imgEffect>
                  </a14:imgLayer>
                </a14:imgProps>
              </a:ext>
              <a:ext uri="{28A0092B-C50C-407E-A947-70E740481C1C}">
                <a14:useLocalDpi xmlns:a14="http://schemas.microsoft.com/office/drawing/2010/main" val="0"/>
              </a:ext>
            </a:extLst>
          </a:blip>
          <a:srcRect l="72648" t="75188"/>
          <a:stretch>
            <a:fillRect/>
          </a:stretch>
        </p:blipFill>
        <p:spPr>
          <a:xfrm flipH="1">
            <a:off x="-2" y="3657598"/>
            <a:ext cx="5689602" cy="3200401"/>
          </a:xfrm>
          <a:prstGeom prst="rect">
            <a:avLst/>
          </a:prstGeom>
        </p:spPr>
      </p:pic>
      <p:pic>
        <p:nvPicPr>
          <p:cNvPr id="18" name="图片 17"/>
          <p:cNvPicPr>
            <a:picLocks noChangeAspect="1"/>
          </p:cNvPicPr>
          <p:nvPr/>
        </p:nvPicPr>
        <p:blipFill rotWithShape="1">
          <a:blip r:embed="rId5" cstate="hqprint">
            <a:extLst>
              <a:ext uri="{28A0092B-C50C-407E-A947-70E740481C1C}">
                <a14:useLocalDpi xmlns:a14="http://schemas.microsoft.com/office/drawing/2010/main" val="0"/>
              </a:ext>
            </a:extLst>
          </a:blip>
          <a:srcRect t="69706"/>
          <a:stretch>
            <a:fillRect/>
          </a:stretch>
        </p:blipFill>
        <p:spPr>
          <a:xfrm>
            <a:off x="0" y="5250426"/>
            <a:ext cx="12192000" cy="1607575"/>
          </a:xfrm>
          <a:prstGeom prst="rect">
            <a:avLst/>
          </a:prstGeom>
        </p:spPr>
      </p:pic>
      <p:pic>
        <p:nvPicPr>
          <p:cNvPr id="19" name="图片 18"/>
          <p:cNvPicPr>
            <a:picLocks noChangeAspect="1"/>
          </p:cNvPicPr>
          <p:nvPr/>
        </p:nvPicPr>
        <p:blipFill rotWithShape="1">
          <a:blip r:embed="rId6">
            <a:extLst>
              <a:ext uri="{28A0092B-C50C-407E-A947-70E740481C1C}">
                <a14:useLocalDpi xmlns:a14="http://schemas.microsoft.com/office/drawing/2010/main" val="0"/>
              </a:ext>
            </a:extLst>
          </a:blip>
          <a:srcRect t="57729" r="86194" b="16990"/>
          <a:stretch>
            <a:fillRect/>
          </a:stretch>
        </p:blipFill>
        <p:spPr>
          <a:xfrm flipH="1">
            <a:off x="10815154" y="3428999"/>
            <a:ext cx="1376845" cy="3429001"/>
          </a:xfrm>
          <a:prstGeom prst="rect">
            <a:avLst/>
          </a:prstGeom>
        </p:spPr>
      </p:pic>
      <p:pic>
        <p:nvPicPr>
          <p:cNvPr id="12" name="图片 11"/>
          <p:cNvPicPr>
            <a:picLocks noChangeAspect="1"/>
          </p:cNvPicPr>
          <p:nvPr/>
        </p:nvPicPr>
        <p:blipFill rotWithShape="1">
          <a:blip r:embed="rId7" cstate="print">
            <a:extLst>
              <a:ext uri="{28A0092B-C50C-407E-A947-70E740481C1C}">
                <a14:useLocalDpi xmlns:a14="http://schemas.microsoft.com/office/drawing/2010/main" val="0"/>
              </a:ext>
            </a:extLst>
          </a:blip>
          <a:srcRect r="10000"/>
          <a:stretch>
            <a:fillRect/>
          </a:stretch>
        </p:blipFill>
        <p:spPr>
          <a:xfrm>
            <a:off x="7750629" y="5726188"/>
            <a:ext cx="4441372" cy="1131812"/>
          </a:xfrm>
          <a:prstGeom prst="rect">
            <a:avLst/>
          </a:pr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1274" y="5080928"/>
            <a:ext cx="2845799" cy="1777072"/>
          </a:xfrm>
          <a:prstGeom prst="rect">
            <a:avLst/>
          </a:prstGeom>
        </p:spPr>
      </p:pic>
      <p:sp>
        <p:nvSpPr>
          <p:cNvPr id="20" name="党"/>
          <p:cNvSpPr txBox="1"/>
          <p:nvPr/>
        </p:nvSpPr>
        <p:spPr>
          <a:xfrm>
            <a:off x="1019175" y="2922270"/>
            <a:ext cx="10454640" cy="1198880"/>
          </a:xfrm>
          <a:prstGeom prst="rect">
            <a:avLst/>
          </a:prstGeom>
          <a:effectLst/>
        </p:spPr>
        <p:txBody>
          <a:bodyPr wrap="square">
            <a:spAutoFit/>
          </a:bodyPr>
          <a:lstStyle>
            <a:defPPr>
              <a:defRPr lang="zh-CN"/>
            </a:defPPr>
            <a:lvl1pPr algn="ctr">
              <a:defRPr sz="3600" b="1">
                <a:ln w="3175">
                  <a:noFill/>
                </a:ln>
                <a:gradFill>
                  <a:gsLst>
                    <a:gs pos="10000">
                      <a:srgbClr val="C00000"/>
                    </a:gs>
                    <a:gs pos="70000">
                      <a:srgbClr val="FF0000"/>
                    </a:gs>
                  </a:gsLst>
                  <a:lin ang="5400000" scaled="0"/>
                </a:gradFill>
                <a:latin typeface="Century Gothic" panose="020B0502020202020204" pitchFamily="34" charset="0"/>
                <a:ea typeface="微软雅黑" panose="020B0503020204020204" pitchFamily="34" charset="-122"/>
                <a:cs typeface="八大山人 V2007" panose="02000600000000000000" pitchFamily="2" charset="-122"/>
              </a:defRPr>
            </a:lvl1pPr>
          </a:lstStyle>
          <a:p>
            <a:r>
              <a:rPr lang="zh-CN" altLang="en-US" sz="7200" b="0" dirty="0">
                <a:ln w="12700">
                  <a:noFill/>
                </a:ln>
                <a:gradFill>
                  <a:gsLst>
                    <a:gs pos="50000">
                      <a:srgbClr val="FF0000"/>
                    </a:gs>
                    <a:gs pos="0">
                      <a:srgbClr val="C00000"/>
                    </a:gs>
                    <a:gs pos="100000">
                      <a:srgbClr val="C00000"/>
                    </a:gs>
                  </a:gsLst>
                  <a:lin ang="5400000" scaled="0"/>
                </a:gradFill>
                <a:effectLst>
                  <a:glow rad="190500">
                    <a:schemeClr val="accent4">
                      <a:lumMod val="20000"/>
                      <a:lumOff val="80000"/>
                    </a:schemeClr>
                  </a:glow>
                </a:effectLst>
                <a:latin typeface="方正特雅宋简" panose="02000000000000000000" pitchFamily="2" charset="-122"/>
                <a:ea typeface="方正特雅宋简" panose="02000000000000000000" pitchFamily="2" charset="-122"/>
              </a:rPr>
              <a:t>不足之处请大家批评指正</a:t>
            </a:r>
            <a:endParaRPr lang="en-US" altLang="zh-CN" sz="7200" b="0" dirty="0">
              <a:ln w="12700">
                <a:noFill/>
              </a:ln>
              <a:gradFill>
                <a:gsLst>
                  <a:gs pos="50000">
                    <a:srgbClr val="FF0000"/>
                  </a:gs>
                  <a:gs pos="0">
                    <a:srgbClr val="C00000"/>
                  </a:gs>
                  <a:gs pos="100000">
                    <a:srgbClr val="C00000"/>
                  </a:gs>
                </a:gsLst>
                <a:lin ang="5400000" scaled="0"/>
              </a:gradFill>
              <a:effectLst>
                <a:glow rad="190500">
                  <a:schemeClr val="accent4">
                    <a:lumMod val="20000"/>
                    <a:lumOff val="80000"/>
                  </a:schemeClr>
                </a:glow>
              </a:effectLst>
              <a:latin typeface="方正特雅宋简" panose="02000000000000000000" pitchFamily="2" charset="-122"/>
              <a:ea typeface="方正特雅宋简" panose="02000000000000000000" pitchFamily="2" charset="-122"/>
            </a:endParaRPr>
          </a:p>
        </p:txBody>
      </p:sp>
      <p:grpSp>
        <p:nvGrpSpPr>
          <p:cNvPr id="2" name="组合 1"/>
          <p:cNvGrpSpPr/>
          <p:nvPr/>
        </p:nvGrpSpPr>
        <p:grpSpPr>
          <a:xfrm>
            <a:off x="2963252" y="1912871"/>
            <a:ext cx="6281841" cy="645160"/>
            <a:chOff x="3268788" y="2786535"/>
            <a:chExt cx="6281841" cy="645160"/>
          </a:xfrm>
        </p:grpSpPr>
        <p:sp>
          <p:nvSpPr>
            <p:cNvPr id="15" name="党"/>
            <p:cNvSpPr txBox="1"/>
            <p:nvPr/>
          </p:nvSpPr>
          <p:spPr>
            <a:xfrm>
              <a:off x="3582497" y="2786535"/>
              <a:ext cx="5654424" cy="645160"/>
            </a:xfrm>
            <a:prstGeom prst="rect">
              <a:avLst/>
            </a:prstGeom>
            <a:effectLst/>
          </p:spPr>
          <p:txBody>
            <a:bodyPr wrap="square" anchor="ctr" anchorCtr="1">
              <a:spAutoFit/>
            </a:bodyPr>
            <a:lstStyle>
              <a:defPPr>
                <a:defRPr lang="zh-CN"/>
              </a:defPPr>
              <a:lvl1pPr algn="ctr">
                <a:defRPr sz="3600" b="1">
                  <a:ln w="3175">
                    <a:noFill/>
                  </a:ln>
                  <a:gradFill>
                    <a:gsLst>
                      <a:gs pos="10000">
                        <a:srgbClr val="C00000"/>
                      </a:gs>
                      <a:gs pos="70000">
                        <a:srgbClr val="FF0000"/>
                      </a:gs>
                    </a:gsLst>
                    <a:lin ang="5400000" scaled="0"/>
                  </a:gradFill>
                  <a:latin typeface="Century Gothic" panose="020B0502020202020204" pitchFamily="34" charset="0"/>
                  <a:ea typeface="微软雅黑" panose="020B0503020204020204" pitchFamily="34" charset="-122"/>
                  <a:cs typeface="八大山人 V2007" panose="02000600000000000000" pitchFamily="2" charset="-122"/>
                </a:defRPr>
              </a:lvl1pPr>
            </a:lstStyle>
            <a:p>
              <a:r>
                <a:rPr lang="zh-CN" altLang="en-US" b="0" dirty="0">
                  <a:ln w="12700">
                    <a:noFill/>
                  </a:ln>
                  <a:gradFill>
                    <a:gsLst>
                      <a:gs pos="50000">
                        <a:srgbClr val="FF0000"/>
                      </a:gs>
                      <a:gs pos="0">
                        <a:srgbClr val="C00000"/>
                      </a:gs>
                      <a:gs pos="100000">
                        <a:srgbClr val="C00000"/>
                      </a:gs>
                    </a:gsLst>
                    <a:lin ang="5400000" scaled="0"/>
                  </a:gradFill>
                  <a:effectLst>
                    <a:glow rad="190500">
                      <a:schemeClr val="accent4">
                        <a:lumMod val="20000"/>
                        <a:lumOff val="80000"/>
                      </a:schemeClr>
                    </a:glow>
                  </a:effectLst>
                  <a:latin typeface="方正特雅宋简" panose="02000000000000000000" pitchFamily="2" charset="-122"/>
                  <a:ea typeface="方正特雅宋简" panose="02000000000000000000" pitchFamily="2" charset="-122"/>
                </a:rPr>
                <a:t>谢</a:t>
              </a:r>
              <a:r>
                <a:rPr lang="en-US" altLang="zh-CN" b="0" dirty="0">
                  <a:ln w="12700">
                    <a:noFill/>
                  </a:ln>
                  <a:gradFill>
                    <a:gsLst>
                      <a:gs pos="50000">
                        <a:srgbClr val="FF0000"/>
                      </a:gs>
                      <a:gs pos="0">
                        <a:srgbClr val="C00000"/>
                      </a:gs>
                      <a:gs pos="100000">
                        <a:srgbClr val="C00000"/>
                      </a:gs>
                    </a:gsLst>
                    <a:lin ang="5400000" scaled="0"/>
                  </a:gradFill>
                  <a:effectLst>
                    <a:glow rad="190500">
                      <a:schemeClr val="accent4">
                        <a:lumMod val="20000"/>
                        <a:lumOff val="80000"/>
                      </a:schemeClr>
                    </a:glow>
                  </a:effectLst>
                  <a:latin typeface="方正特雅宋简" panose="02000000000000000000" pitchFamily="2" charset="-122"/>
                  <a:ea typeface="方正特雅宋简" panose="02000000000000000000" pitchFamily="2" charset="-122"/>
                </a:rPr>
                <a:t>  </a:t>
              </a:r>
              <a:r>
                <a:rPr lang="zh-CN" altLang="en-US" b="0" dirty="0">
                  <a:ln w="12700">
                    <a:noFill/>
                  </a:ln>
                  <a:gradFill>
                    <a:gsLst>
                      <a:gs pos="50000">
                        <a:srgbClr val="FF0000"/>
                      </a:gs>
                      <a:gs pos="0">
                        <a:srgbClr val="C00000"/>
                      </a:gs>
                      <a:gs pos="100000">
                        <a:srgbClr val="C00000"/>
                      </a:gs>
                    </a:gsLst>
                    <a:lin ang="5400000" scaled="0"/>
                  </a:gradFill>
                  <a:effectLst>
                    <a:glow rad="190500">
                      <a:schemeClr val="accent4">
                        <a:lumMod val="20000"/>
                        <a:lumOff val="80000"/>
                      </a:schemeClr>
                    </a:glow>
                  </a:effectLst>
                  <a:latin typeface="方正特雅宋简" panose="02000000000000000000" pitchFamily="2" charset="-122"/>
                  <a:ea typeface="方正特雅宋简" panose="02000000000000000000" pitchFamily="2" charset="-122"/>
                </a:rPr>
                <a:t>谢</a:t>
              </a:r>
              <a:endParaRPr lang="zh-CN" altLang="en-US" b="0" dirty="0">
                <a:ln w="12700">
                  <a:noFill/>
                </a:ln>
                <a:gradFill>
                  <a:gsLst>
                    <a:gs pos="50000">
                      <a:srgbClr val="FF0000"/>
                    </a:gs>
                    <a:gs pos="0">
                      <a:srgbClr val="C00000"/>
                    </a:gs>
                    <a:gs pos="100000">
                      <a:srgbClr val="C00000"/>
                    </a:gs>
                  </a:gsLst>
                  <a:lin ang="5400000" scaled="0"/>
                </a:gradFill>
                <a:effectLst>
                  <a:glow rad="190500">
                    <a:schemeClr val="accent4">
                      <a:lumMod val="20000"/>
                      <a:lumOff val="80000"/>
                    </a:schemeClr>
                  </a:glow>
                </a:effectLst>
                <a:latin typeface="方正特雅宋简" panose="02000000000000000000" pitchFamily="2" charset="-122"/>
                <a:ea typeface="方正特雅宋简" panose="02000000000000000000" pitchFamily="2" charset="-122"/>
              </a:endParaRPr>
            </a:p>
          </p:txBody>
        </p:sp>
        <p:grpSp>
          <p:nvGrpSpPr>
            <p:cNvPr id="27" name="组合 26"/>
            <p:cNvGrpSpPr/>
            <p:nvPr/>
          </p:nvGrpSpPr>
          <p:grpSpPr>
            <a:xfrm>
              <a:off x="3268788" y="3109114"/>
              <a:ext cx="6281841" cy="0"/>
              <a:chOff x="3289384" y="3102454"/>
              <a:chExt cx="6281841" cy="0"/>
            </a:xfrm>
          </p:grpSpPr>
          <p:cxnSp>
            <p:nvCxnSpPr>
              <p:cNvPr id="23" name="直接连接符 22"/>
              <p:cNvCxnSpPr/>
              <p:nvPr/>
            </p:nvCxnSpPr>
            <p:spPr>
              <a:xfrm>
                <a:off x="3289384" y="3102454"/>
                <a:ext cx="1800000" cy="0"/>
              </a:xfrm>
              <a:prstGeom prst="line">
                <a:avLst/>
              </a:prstGeom>
              <a:ln w="25400" cap="rnd">
                <a:gradFill>
                  <a:gsLst>
                    <a:gs pos="75000">
                      <a:srgbClr val="FF0000">
                        <a:alpha val="50000"/>
                      </a:srgbClr>
                    </a:gs>
                    <a:gs pos="0">
                      <a:srgbClr val="FF0000">
                        <a:alpha val="1000"/>
                      </a:srgbClr>
                    </a:gs>
                    <a:gs pos="100000">
                      <a:srgbClr val="FF0000"/>
                    </a:gs>
                  </a:gsLst>
                  <a:lin ang="0" scaled="0"/>
                </a:gra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7771225" y="3102454"/>
                <a:ext cx="1800000" cy="0"/>
              </a:xfrm>
              <a:prstGeom prst="line">
                <a:avLst/>
              </a:prstGeom>
              <a:ln w="25400" cap="rnd">
                <a:gradFill>
                  <a:gsLst>
                    <a:gs pos="25000">
                      <a:srgbClr val="FF0000">
                        <a:alpha val="50000"/>
                      </a:srgbClr>
                    </a:gs>
                    <a:gs pos="0">
                      <a:srgbClr val="FF0000"/>
                    </a:gs>
                    <a:gs pos="100000">
                      <a:srgbClr val="FF0000">
                        <a:alpha val="0"/>
                      </a:srgbClr>
                    </a:gs>
                  </a:gsLst>
                  <a:lin ang="0" scaled="0"/>
                </a:gradFill>
                <a:round/>
              </a:ln>
            </p:spPr>
            <p:style>
              <a:lnRef idx="1">
                <a:schemeClr val="accent1"/>
              </a:lnRef>
              <a:fillRef idx="0">
                <a:schemeClr val="accent1"/>
              </a:fillRef>
              <a:effectRef idx="0">
                <a:schemeClr val="accent1"/>
              </a:effectRef>
              <a:fontRef idx="minor">
                <a:schemeClr val="tx1"/>
              </a:fontRef>
            </p:style>
          </p:cxnSp>
        </p:grpSp>
      </p:grpSp>
      <p:sp>
        <p:nvSpPr>
          <p:cNvPr id="21" name="文本框 20"/>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endParaRPr lang="zh-CN" altLang="en-US" sz="2000" dirty="0"/>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500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2000" fill="hold"/>
                                        <p:tgtEl>
                                          <p:spTgt spid="17"/>
                                        </p:tgtEl>
                                        <p:attrNameLst>
                                          <p:attrName>ppt_x</p:attrName>
                                        </p:attrNameLst>
                                      </p:cBhvr>
                                      <p:tavLst>
                                        <p:tav tm="0">
                                          <p:val>
                                            <p:strVal val="0-#ppt_w/2"/>
                                          </p:val>
                                        </p:tav>
                                        <p:tav tm="100000">
                                          <p:val>
                                            <p:strVal val="#ppt_x"/>
                                          </p:val>
                                        </p:tav>
                                      </p:tavLst>
                                    </p:anim>
                                    <p:anim calcmode="lin" valueType="num">
                                      <p:cBhvr additive="base">
                                        <p:cTn id="8" dur="2000" fill="hold"/>
                                        <p:tgtEl>
                                          <p:spTgt spid="17"/>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childTnLst>
                                </p:cTn>
                              </p:par>
                              <p:par>
                                <p:cTn id="12" presetID="2" presetClass="entr" presetSubtype="2" decel="4500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1000" fill="hold"/>
                                        <p:tgtEl>
                                          <p:spTgt spid="19"/>
                                        </p:tgtEl>
                                        <p:attrNameLst>
                                          <p:attrName>ppt_x</p:attrName>
                                        </p:attrNameLst>
                                      </p:cBhvr>
                                      <p:tavLst>
                                        <p:tav tm="0">
                                          <p:val>
                                            <p:strVal val="1+#ppt_w/2"/>
                                          </p:val>
                                        </p:tav>
                                        <p:tav tm="100000">
                                          <p:val>
                                            <p:strVal val="#ppt_x"/>
                                          </p:val>
                                        </p:tav>
                                      </p:tavLst>
                                    </p:anim>
                                    <p:anim calcmode="lin" valueType="num">
                                      <p:cBhvr additive="base">
                                        <p:cTn id="15" dur="1000" fill="hold"/>
                                        <p:tgtEl>
                                          <p:spTgt spid="19"/>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10" presetClass="entr" presetSubtype="0" fill="hold" grpId="0" nodeType="withEffect">
                                  <p:stCondLst>
                                    <p:cond delay="100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childTnLst>
                                </p:cTn>
                              </p:par>
                              <p:par>
                                <p:cTn id="29" presetID="35" presetClass="path" presetSubtype="0" fill="hold" grpId="1" nodeType="withEffect">
                                  <p:stCondLst>
                                    <p:cond delay="1000"/>
                                  </p:stCondLst>
                                  <p:childTnLst>
                                    <p:animMotion origin="layout" path="M 0 -1.85185E-6 L 0 0.15972 " pathEditMode="relative" rAng="0" ptsTypes="AA">
                                      <p:cBhvr>
                                        <p:cTn id="30" dur="1000" spd="-100000" fill="hold"/>
                                        <p:tgtEl>
                                          <p:spTgt spid="20"/>
                                        </p:tgtEl>
                                        <p:attrNameLst>
                                          <p:attrName>ppt_x</p:attrName>
                                          <p:attrName>ppt_y</p:attrName>
                                        </p:attrNameLst>
                                      </p:cBhvr>
                                      <p:rCtr x="0" y="7986"/>
                                    </p:animMotion>
                                  </p:childTnLst>
                                </p:cTn>
                              </p:par>
                              <p:par>
                                <p:cTn id="31" presetID="16" presetClass="entr" presetSubtype="21" fill="hold" nodeType="withEffect">
                                  <p:stCondLst>
                                    <p:cond delay="100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1000"/>
                                        <p:tgtEl>
                                          <p:spTgt spid="2"/>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0" grpId="1" bldLvl="0" animBg="1"/>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3087043" y="2652423"/>
            <a:ext cx="6909487" cy="720000"/>
          </a:xfrm>
          <a:prstGeom prst="roundRect">
            <a:avLst>
              <a:gd name="adj" fmla="val 2856"/>
            </a:avLst>
          </a:prstGeom>
          <a:solidFill>
            <a:srgbClr val="FF0000"/>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rgbClr val="FFFDF9"/>
                </a:solidFill>
                <a:latin typeface="方正特雅宋简" panose="02000000000000000000" pitchFamily="2" charset="-122"/>
                <a:ea typeface="方正特雅宋简" panose="02000000000000000000" pitchFamily="2" charset="-122"/>
              </a:rPr>
              <a:t>宣传群众是党开展一切工作的核心内容</a:t>
            </a:r>
            <a:endParaRPr lang="zh-CN" altLang="en-US" sz="2800" b="1">
              <a:solidFill>
                <a:srgbClr val="FFFDF9"/>
              </a:solidFill>
              <a:latin typeface="方正特雅宋简" panose="02000000000000000000" pitchFamily="2" charset="-122"/>
              <a:ea typeface="方正特雅宋简" panose="02000000000000000000" pitchFamily="2" charset="-122"/>
            </a:endParaRPr>
          </a:p>
        </p:txBody>
      </p:sp>
      <p:sp>
        <p:nvSpPr>
          <p:cNvPr id="4" name="矩形: 圆角 3"/>
          <p:cNvSpPr/>
          <p:nvPr/>
        </p:nvSpPr>
        <p:spPr>
          <a:xfrm>
            <a:off x="3087043" y="3584954"/>
            <a:ext cx="6909487" cy="720000"/>
          </a:xfrm>
          <a:prstGeom prst="roundRect">
            <a:avLst>
              <a:gd name="adj" fmla="val 0"/>
            </a:avLst>
          </a:prstGeom>
          <a:solidFill>
            <a:srgbClr val="FF0000"/>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2800" b="1" dirty="0">
                <a:solidFill>
                  <a:srgbClr val="FFFDF9"/>
                </a:solidFill>
                <a:latin typeface="方正特雅宋简" panose="02000000000000000000" pitchFamily="2" charset="-122"/>
                <a:ea typeface="方正特雅宋简" panose="02000000000000000000" pitchFamily="2" charset="-122"/>
              </a:rPr>
              <a:t>凝聚群众是党开展一切工作的力量支撑</a:t>
            </a:r>
            <a:endParaRPr sz="2800" b="1" dirty="0">
              <a:solidFill>
                <a:srgbClr val="FFFDF9"/>
              </a:solidFill>
              <a:latin typeface="方正特雅宋简" panose="02000000000000000000" pitchFamily="2" charset="-122"/>
              <a:ea typeface="方正特雅宋简" panose="02000000000000000000" pitchFamily="2" charset="-122"/>
            </a:endParaRPr>
          </a:p>
        </p:txBody>
      </p:sp>
      <p:sp>
        <p:nvSpPr>
          <p:cNvPr id="5" name="矩形: 圆角 4"/>
          <p:cNvSpPr/>
          <p:nvPr/>
        </p:nvSpPr>
        <p:spPr>
          <a:xfrm>
            <a:off x="3087043" y="4517485"/>
            <a:ext cx="6909487" cy="720000"/>
          </a:xfrm>
          <a:prstGeom prst="roundRect">
            <a:avLst>
              <a:gd name="adj" fmla="val 0"/>
            </a:avLst>
          </a:prstGeom>
          <a:solidFill>
            <a:srgbClr val="FF0000"/>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rgbClr val="FFFDF9"/>
                </a:solidFill>
                <a:latin typeface="方正特雅宋简" panose="02000000000000000000" pitchFamily="2" charset="-122"/>
                <a:ea typeface="方正特雅宋简" panose="02000000000000000000" pitchFamily="2" charset="-122"/>
              </a:rPr>
              <a:t>服务群众是党开展一切工作的根本指向</a:t>
            </a:r>
            <a:endParaRPr lang="zh-CN" altLang="en-US" sz="2800" b="1" dirty="0">
              <a:solidFill>
                <a:srgbClr val="FFFDF9"/>
              </a:solidFill>
              <a:latin typeface="方正特雅宋简" panose="02000000000000000000" pitchFamily="2" charset="-122"/>
              <a:ea typeface="方正特雅宋简" panose="02000000000000000000" pitchFamily="2" charset="-122"/>
            </a:endParaRPr>
          </a:p>
        </p:txBody>
      </p:sp>
      <p:sp>
        <p:nvSpPr>
          <p:cNvPr id="7" name="矩形: 圆角 6"/>
          <p:cNvSpPr/>
          <p:nvPr/>
        </p:nvSpPr>
        <p:spPr>
          <a:xfrm>
            <a:off x="2162286" y="3584954"/>
            <a:ext cx="720000" cy="720000"/>
          </a:xfrm>
          <a:prstGeom prst="roundRect">
            <a:avLst>
              <a:gd name="adj" fmla="val 0"/>
            </a:avLst>
          </a:prstGeom>
          <a:solidFill>
            <a:srgbClr val="FF9500"/>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rgbClr val="FFFAF0"/>
                </a:solidFill>
                <a:latin typeface="Century Gothic" panose="020B0502020202020204" pitchFamily="34" charset="0"/>
              </a:rPr>
              <a:t>03</a:t>
            </a:r>
            <a:endParaRPr lang="en-US" altLang="zh-CN" sz="2800" dirty="0">
              <a:solidFill>
                <a:srgbClr val="FFFAF0"/>
              </a:solidFill>
              <a:latin typeface="Century Gothic" panose="020B0502020202020204" pitchFamily="34" charset="0"/>
            </a:endParaRPr>
          </a:p>
        </p:txBody>
      </p:sp>
      <p:sp>
        <p:nvSpPr>
          <p:cNvPr id="8" name="矩形: 圆角 7"/>
          <p:cNvSpPr/>
          <p:nvPr/>
        </p:nvSpPr>
        <p:spPr>
          <a:xfrm>
            <a:off x="2162286" y="4517994"/>
            <a:ext cx="720000" cy="720000"/>
          </a:xfrm>
          <a:prstGeom prst="roundRect">
            <a:avLst>
              <a:gd name="adj" fmla="val 0"/>
            </a:avLst>
          </a:prstGeom>
          <a:solidFill>
            <a:srgbClr val="FF9500"/>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rgbClr val="FFFAF0"/>
                </a:solidFill>
                <a:latin typeface="Century Gothic" panose="020B0502020202020204" pitchFamily="34" charset="0"/>
              </a:rPr>
              <a:t>04</a:t>
            </a:r>
            <a:endParaRPr lang="en-US" altLang="zh-CN" sz="2800" dirty="0">
              <a:solidFill>
                <a:srgbClr val="FFFAF0"/>
              </a:solidFill>
              <a:latin typeface="Century Gothic" panose="020B0502020202020204" pitchFamily="34" charset="0"/>
            </a:endParaRPr>
          </a:p>
        </p:txBody>
      </p:sp>
      <p:sp>
        <p:nvSpPr>
          <p:cNvPr id="9" name="矩形: 圆角 8"/>
          <p:cNvSpPr/>
          <p:nvPr/>
        </p:nvSpPr>
        <p:spPr>
          <a:xfrm>
            <a:off x="3087043" y="1719383"/>
            <a:ext cx="6909487" cy="720000"/>
          </a:xfrm>
          <a:prstGeom prst="roundRect">
            <a:avLst>
              <a:gd name="adj" fmla="val 0"/>
            </a:avLst>
          </a:prstGeom>
          <a:solidFill>
            <a:srgbClr val="FF0000"/>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rgbClr val="FFFDF9"/>
                </a:solidFill>
                <a:latin typeface="方正特雅宋简" panose="02000000000000000000" pitchFamily="2" charset="-122"/>
                <a:ea typeface="方正特雅宋简" panose="02000000000000000000" pitchFamily="2" charset="-122"/>
              </a:rPr>
              <a:t>组织群众是党开展一切工作的政治前提</a:t>
            </a:r>
            <a:endParaRPr lang="zh-CN" altLang="en-US" sz="2800" b="1" dirty="0">
              <a:solidFill>
                <a:srgbClr val="FFFDF9"/>
              </a:solidFill>
              <a:latin typeface="方正特雅宋简" panose="02000000000000000000" pitchFamily="2" charset="-122"/>
              <a:ea typeface="方正特雅宋简" panose="02000000000000000000" pitchFamily="2" charset="-122"/>
            </a:endParaRPr>
          </a:p>
        </p:txBody>
      </p:sp>
      <p:sp>
        <p:nvSpPr>
          <p:cNvPr id="10" name="矩形: 圆角 9"/>
          <p:cNvSpPr/>
          <p:nvPr/>
        </p:nvSpPr>
        <p:spPr>
          <a:xfrm>
            <a:off x="2162286" y="1719383"/>
            <a:ext cx="720000" cy="720000"/>
          </a:xfrm>
          <a:prstGeom prst="roundRect">
            <a:avLst>
              <a:gd name="adj" fmla="val 0"/>
            </a:avLst>
          </a:prstGeom>
          <a:solidFill>
            <a:srgbClr val="FF9500"/>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rgbClr val="FFFAF0"/>
                </a:solidFill>
                <a:latin typeface="Century Gothic" panose="020B0502020202020204" pitchFamily="34" charset="0"/>
              </a:rPr>
              <a:t>01</a:t>
            </a:r>
            <a:endParaRPr lang="en-US" altLang="zh-CN" sz="2800" dirty="0">
              <a:solidFill>
                <a:srgbClr val="FFFAF0"/>
              </a:solidFill>
              <a:latin typeface="Century Gothic" panose="020B0502020202020204" pitchFamily="34" charset="0"/>
            </a:endParaRPr>
          </a:p>
        </p:txBody>
      </p:sp>
      <p:sp>
        <p:nvSpPr>
          <p:cNvPr id="16" name="文本框 15"/>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endParaRPr lang="zh-CN" altLang="en-US" sz="2000" dirty="0"/>
          </a:p>
        </p:txBody>
      </p:sp>
      <p:pic>
        <p:nvPicPr>
          <p:cNvPr id="14" name="图片 13"/>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contrast="20000"/>
                    </a14:imgEffect>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t="44121" r="41692"/>
          <a:stretch>
            <a:fillRect/>
          </a:stretch>
        </p:blipFill>
        <p:spPr>
          <a:xfrm flipH="1">
            <a:off x="7442200" y="4577819"/>
            <a:ext cx="4749800" cy="2280181"/>
          </a:xfrm>
          <a:prstGeom prst="rect">
            <a:avLst/>
          </a:prstGeom>
        </p:spPr>
      </p:pic>
      <p:pic>
        <p:nvPicPr>
          <p:cNvPr id="15" name="图片 14"/>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77336" r="24464"/>
          <a:stretch>
            <a:fillRect/>
          </a:stretch>
        </p:blipFill>
        <p:spPr>
          <a:xfrm>
            <a:off x="0" y="5505083"/>
            <a:ext cx="12192000" cy="1352917"/>
          </a:xfrm>
          <a:prstGeom prst="rect">
            <a:avLst/>
          </a:prstGeom>
        </p:spPr>
      </p:pic>
      <p:pic>
        <p:nvPicPr>
          <p:cNvPr id="17" name="图片 16"/>
          <p:cNvPicPr>
            <a:picLocks noChangeAspect="1"/>
          </p:cNvPicPr>
          <p:nvPr/>
        </p:nvPicPr>
        <p:blipFill rotWithShape="1">
          <a:blip r:embed="rId5" cstate="print">
            <a:extLst>
              <a:ext uri="{28A0092B-C50C-407E-A947-70E740481C1C}">
                <a14:useLocalDpi xmlns:a14="http://schemas.microsoft.com/office/drawing/2010/main" val="0"/>
              </a:ext>
            </a:extLst>
          </a:blip>
          <a:srcRect b="18055"/>
          <a:stretch>
            <a:fillRect/>
          </a:stretch>
        </p:blipFill>
        <p:spPr>
          <a:xfrm>
            <a:off x="7442200" y="5360995"/>
            <a:ext cx="4749800" cy="1497005"/>
          </a:xfrm>
          <a:prstGeom prst="rect">
            <a:avLst/>
          </a:prstGeom>
        </p:spPr>
      </p:pic>
      <p:pic>
        <p:nvPicPr>
          <p:cNvPr id="18" name="图片 17" descr="liangxueyizuo2.png"/>
          <p:cNvPicPr>
            <a:picLocks noChangeAspect="1"/>
          </p:cNvPicPr>
          <p:nvPr/>
        </p:nvPicPr>
        <p:blipFill>
          <a:blip r:embed="rId6" cstate="print">
            <a:extLst>
              <a:ext uri="{BEBA8EAE-BF5A-486C-A8C5-ECC9F3942E4B}">
                <a14:imgProps xmlns:a14="http://schemas.microsoft.com/office/drawing/2010/main">
                  <a14:imgLayer r:embed="rId7">
                    <a14:imgEffect>
                      <a14:artisticFilmGrain/>
                    </a14:imgEffect>
                    <a14:imgEffect>
                      <a14:brightnessContrast bright="20000" contrast="20000"/>
                    </a14:imgEffect>
                  </a14:imgLayer>
                </a14:imgProps>
              </a:ext>
            </a:extLst>
          </a:blip>
          <a:stretch>
            <a:fillRect/>
          </a:stretch>
        </p:blipFill>
        <p:spPr>
          <a:xfrm flipH="1">
            <a:off x="-1" y="4151279"/>
            <a:ext cx="1295400" cy="2706721"/>
          </a:xfrm>
          <a:prstGeom prst="rect">
            <a:avLst/>
          </a:prstGeom>
        </p:spPr>
      </p:pic>
      <p:sp>
        <p:nvSpPr>
          <p:cNvPr id="20" name="文本框 19" descr="7b0a20202020227461726765744d6f64756c65223a20226b6f6e6c696e65666f6e7473220a7d0a"/>
          <p:cNvSpPr txBox="1"/>
          <p:nvPr/>
        </p:nvSpPr>
        <p:spPr>
          <a:xfrm>
            <a:off x="1682538" y="522695"/>
            <a:ext cx="5516880" cy="521970"/>
          </a:xfrm>
          <a:prstGeom prst="rect">
            <a:avLst/>
          </a:prstGeom>
          <a:noFill/>
        </p:spPr>
        <p:txBody>
          <a:bodyPr wrap="none" rtlCol="0">
            <a:spAutoFit/>
          </a:bodyPr>
          <a:lstStyle>
            <a:defPPr>
              <a:defRPr lang="zh-CN"/>
            </a:defPPr>
            <a:lvl1pPr>
              <a:defRPr sz="3200" b="1">
                <a:gradFill>
                  <a:gsLst>
                    <a:gs pos="50000">
                      <a:srgbClr val="FFFF00"/>
                    </a:gs>
                    <a:gs pos="0">
                      <a:schemeClr val="bg1"/>
                    </a:gs>
                    <a:gs pos="100000">
                      <a:schemeClr val="bg1"/>
                    </a:gs>
                  </a:gsLst>
                  <a:lin ang="5400000" scaled="1"/>
                </a:gradFill>
                <a:latin typeface="微软雅黑" panose="020B0503020204020204" pitchFamily="34" charset="-122"/>
                <a:ea typeface="微软雅黑" panose="020B0503020204020204" pitchFamily="34" charset="-122"/>
              </a:defRPr>
            </a:lvl1pPr>
          </a:lstStyle>
          <a:p>
            <a:pPr algn="l"/>
            <a:r>
              <a:rPr lang="zh-CN" altLang="en-US" sz="2800" b="0" dirty="0">
                <a:solidFill>
                  <a:srgbClr val="FF0000"/>
                </a:solidFill>
                <a:effectLst/>
                <a:latin typeface="方正公文小标宋" panose="02000500000000000000" charset="-122"/>
                <a:ea typeface="方正公文小标宋" panose="02000500000000000000" charset="-122"/>
                <a:cs typeface="方正公文小标宋" panose="02000500000000000000" charset="-122"/>
                <a:sym typeface="+mn-ea"/>
              </a:rPr>
              <a:t>“不</a:t>
            </a:r>
            <a:r>
              <a:rPr lang="zh-CN" altLang="en-US" sz="2800" b="0" dirty="0">
                <a:solidFill>
                  <a:srgbClr val="FF0000"/>
                </a:solidFill>
                <a:effectLst/>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忘初心，牢记使命”</a:t>
            </a:r>
            <a:r>
              <a:rPr lang="zh-CN" altLang="en-US" sz="2800" b="0" dirty="0">
                <a:solidFill>
                  <a:srgbClr val="FF0000"/>
                </a:solidFill>
                <a:effectLst/>
                <a:latin typeface="方正公文小标宋" panose="02000500000000000000" charset="-122"/>
                <a:ea typeface="方正公文小标宋" panose="02000500000000000000" charset="-122"/>
                <a:cs typeface="方正公文小标宋" panose="02000500000000000000" charset="-122"/>
                <a:sym typeface="+mn-ea"/>
              </a:rPr>
              <a:t>专题党课</a:t>
            </a:r>
            <a:endParaRPr lang="zh-CN" altLang="en-US" sz="2800" b="0" dirty="0">
              <a:solidFill>
                <a:srgbClr val="FF0000"/>
              </a:solidFill>
              <a:effectLst/>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endParaRPr>
          </a:p>
        </p:txBody>
      </p:sp>
      <p:sp>
        <p:nvSpPr>
          <p:cNvPr id="11" name="矩形: 圆角 9"/>
          <p:cNvSpPr/>
          <p:nvPr/>
        </p:nvSpPr>
        <p:spPr>
          <a:xfrm>
            <a:off x="2162921" y="2651563"/>
            <a:ext cx="720000" cy="720000"/>
          </a:xfrm>
          <a:prstGeom prst="roundRect">
            <a:avLst>
              <a:gd name="adj" fmla="val 0"/>
            </a:avLst>
          </a:prstGeom>
          <a:solidFill>
            <a:srgbClr val="FF9500"/>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dirty="0">
                <a:solidFill>
                  <a:srgbClr val="FFFAF0"/>
                </a:solidFill>
                <a:latin typeface="Century Gothic" panose="020B0502020202020204" pitchFamily="34" charset="0"/>
              </a:rPr>
              <a:t>02</a:t>
            </a:r>
            <a:endParaRPr lang="en-US" altLang="zh-CN" sz="2800" dirty="0">
              <a:solidFill>
                <a:srgbClr val="FFFAF0"/>
              </a:solidFill>
              <a:latin typeface="Century Gothic" panose="020B0502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50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2" presetClass="entr" presetSubtype="2" decel="5000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1+#ppt_w/2"/>
                                          </p:val>
                                        </p:tav>
                                        <p:tav tm="100000">
                                          <p:val>
                                            <p:strVal val="#ppt_x"/>
                                          </p:val>
                                        </p:tav>
                                      </p:tavLst>
                                    </p:anim>
                                    <p:anim calcmode="lin" valueType="num">
                                      <p:cBhvr additive="base">
                                        <p:cTn id="18" dur="1000" fill="hold"/>
                                        <p:tgtEl>
                                          <p:spTgt spid="14"/>
                                        </p:tgtEl>
                                        <p:attrNameLst>
                                          <p:attrName>ppt_y</p:attrName>
                                        </p:attrNameLst>
                                      </p:cBhvr>
                                      <p:tavLst>
                                        <p:tav tm="0">
                                          <p:val>
                                            <p:strVal val="#ppt_y"/>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childTnLst>
                                </p:cTn>
                              </p:par>
                            </p:childTnLst>
                          </p:cTn>
                        </p:par>
                        <p:par>
                          <p:cTn id="22" fill="hold">
                            <p:stCondLst>
                              <p:cond delay="1000"/>
                            </p:stCondLst>
                            <p:childTnLst>
                              <p:par>
                                <p:cTn id="23" presetID="2" presetClass="entr" presetSubtype="8" decel="5000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000" fill="hold"/>
                                        <p:tgtEl>
                                          <p:spTgt spid="10"/>
                                        </p:tgtEl>
                                        <p:attrNameLst>
                                          <p:attrName>ppt_x</p:attrName>
                                        </p:attrNameLst>
                                      </p:cBhvr>
                                      <p:tavLst>
                                        <p:tav tm="0">
                                          <p:val>
                                            <p:strVal val="0-#ppt_w/2"/>
                                          </p:val>
                                        </p:tav>
                                        <p:tav tm="100000">
                                          <p:val>
                                            <p:strVal val="#ppt_x"/>
                                          </p:val>
                                        </p:tav>
                                      </p:tavLst>
                                    </p:anim>
                                    <p:anim calcmode="lin" valueType="num">
                                      <p:cBhvr additive="base">
                                        <p:cTn id="26" dur="1000" fill="hold"/>
                                        <p:tgtEl>
                                          <p:spTgt spid="10"/>
                                        </p:tgtEl>
                                        <p:attrNameLst>
                                          <p:attrName>ppt_y</p:attrName>
                                        </p:attrNameLst>
                                      </p:cBhvr>
                                      <p:tavLst>
                                        <p:tav tm="0">
                                          <p:val>
                                            <p:strVal val="#ppt_y"/>
                                          </p:val>
                                        </p:tav>
                                        <p:tav tm="100000">
                                          <p:val>
                                            <p:strVal val="#ppt_y"/>
                                          </p:val>
                                        </p:tav>
                                      </p:tavLst>
                                    </p:anim>
                                  </p:childTnLst>
                                </p:cTn>
                              </p:par>
                              <p:par>
                                <p:cTn id="27" presetID="2" presetClass="entr" presetSubtype="8" decel="50000" fill="hold" grpId="0" nodeType="withEffect">
                                  <p:stCondLst>
                                    <p:cond delay="30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1000" fill="hold"/>
                                        <p:tgtEl>
                                          <p:spTgt spid="7"/>
                                        </p:tgtEl>
                                        <p:attrNameLst>
                                          <p:attrName>ppt_x</p:attrName>
                                        </p:attrNameLst>
                                      </p:cBhvr>
                                      <p:tavLst>
                                        <p:tav tm="0">
                                          <p:val>
                                            <p:strVal val="0-#ppt_w/2"/>
                                          </p:val>
                                        </p:tav>
                                        <p:tav tm="100000">
                                          <p:val>
                                            <p:strVal val="#ppt_x"/>
                                          </p:val>
                                        </p:tav>
                                      </p:tavLst>
                                    </p:anim>
                                    <p:anim calcmode="lin" valueType="num">
                                      <p:cBhvr additive="base">
                                        <p:cTn id="30" dur="1000" fill="hold"/>
                                        <p:tgtEl>
                                          <p:spTgt spid="7"/>
                                        </p:tgtEl>
                                        <p:attrNameLst>
                                          <p:attrName>ppt_y</p:attrName>
                                        </p:attrNameLst>
                                      </p:cBhvr>
                                      <p:tavLst>
                                        <p:tav tm="0">
                                          <p:val>
                                            <p:strVal val="#ppt_y"/>
                                          </p:val>
                                        </p:tav>
                                        <p:tav tm="100000">
                                          <p:val>
                                            <p:strVal val="#ppt_y"/>
                                          </p:val>
                                        </p:tav>
                                      </p:tavLst>
                                    </p:anim>
                                  </p:childTnLst>
                                </p:cTn>
                              </p:par>
                              <p:par>
                                <p:cTn id="31" presetID="2" presetClass="entr" presetSubtype="8" decel="50000" fill="hold" grpId="0" nodeType="withEffect">
                                  <p:stCondLst>
                                    <p:cond delay="45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1000" fill="hold"/>
                                        <p:tgtEl>
                                          <p:spTgt spid="8"/>
                                        </p:tgtEl>
                                        <p:attrNameLst>
                                          <p:attrName>ppt_x</p:attrName>
                                        </p:attrNameLst>
                                      </p:cBhvr>
                                      <p:tavLst>
                                        <p:tav tm="0">
                                          <p:val>
                                            <p:strVal val="0-#ppt_w/2"/>
                                          </p:val>
                                        </p:tav>
                                        <p:tav tm="100000">
                                          <p:val>
                                            <p:strVal val="#ppt_x"/>
                                          </p:val>
                                        </p:tav>
                                      </p:tavLst>
                                    </p:anim>
                                    <p:anim calcmode="lin" valueType="num">
                                      <p:cBhvr additive="base">
                                        <p:cTn id="34" dur="1000" fill="hold"/>
                                        <p:tgtEl>
                                          <p:spTgt spid="8"/>
                                        </p:tgtEl>
                                        <p:attrNameLst>
                                          <p:attrName>ppt_y</p:attrName>
                                        </p:attrNameLst>
                                      </p:cBhvr>
                                      <p:tavLst>
                                        <p:tav tm="0">
                                          <p:val>
                                            <p:strVal val="#ppt_y"/>
                                          </p:val>
                                        </p:tav>
                                        <p:tav tm="100000">
                                          <p:val>
                                            <p:strVal val="#ppt_y"/>
                                          </p:val>
                                        </p:tav>
                                      </p:tavLst>
                                    </p:anim>
                                  </p:childTnLst>
                                </p:cTn>
                              </p:par>
                            </p:childTnLst>
                          </p:cTn>
                        </p:par>
                        <p:par>
                          <p:cTn id="35" fill="hold">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1500"/>
                                        <p:tgtEl>
                                          <p:spTgt spid="9"/>
                                        </p:tgtEl>
                                      </p:cBhvr>
                                    </p:animEffect>
                                  </p:childTnLst>
                                </p:cTn>
                              </p:par>
                              <p:par>
                                <p:cTn id="39" presetID="22" presetClass="entr" presetSubtype="8" fill="hold" grpId="0" nodeType="withEffect">
                                  <p:stCondLst>
                                    <p:cond delay="150"/>
                                  </p:stCondLst>
                                  <p:childTnLst>
                                    <p:set>
                                      <p:cBhvr>
                                        <p:cTn id="40" dur="1" fill="hold">
                                          <p:stCondLst>
                                            <p:cond delay="0"/>
                                          </p:stCondLst>
                                        </p:cTn>
                                        <p:tgtEl>
                                          <p:spTgt spid="3"/>
                                        </p:tgtEl>
                                        <p:attrNameLst>
                                          <p:attrName>style.visibility</p:attrName>
                                        </p:attrNameLst>
                                      </p:cBhvr>
                                      <p:to>
                                        <p:strVal val="visible"/>
                                      </p:to>
                                    </p:set>
                                    <p:animEffect transition="in" filter="wipe(left)">
                                      <p:cBhvr>
                                        <p:cTn id="41" dur="1500"/>
                                        <p:tgtEl>
                                          <p:spTgt spid="3"/>
                                        </p:tgtEl>
                                      </p:cBhvr>
                                    </p:animEffect>
                                  </p:childTnLst>
                                </p:cTn>
                              </p:par>
                              <p:par>
                                <p:cTn id="42" presetID="22" presetClass="entr" presetSubtype="8" fill="hold" grpId="0" nodeType="withEffect">
                                  <p:stCondLst>
                                    <p:cond delay="300"/>
                                  </p:stCondLst>
                                  <p:childTnLst>
                                    <p:set>
                                      <p:cBhvr>
                                        <p:cTn id="43" dur="1" fill="hold">
                                          <p:stCondLst>
                                            <p:cond delay="0"/>
                                          </p:stCondLst>
                                        </p:cTn>
                                        <p:tgtEl>
                                          <p:spTgt spid="4"/>
                                        </p:tgtEl>
                                        <p:attrNameLst>
                                          <p:attrName>style.visibility</p:attrName>
                                        </p:attrNameLst>
                                      </p:cBhvr>
                                      <p:to>
                                        <p:strVal val="visible"/>
                                      </p:to>
                                    </p:set>
                                    <p:animEffect transition="in" filter="wipe(left)">
                                      <p:cBhvr>
                                        <p:cTn id="44" dur="1500"/>
                                        <p:tgtEl>
                                          <p:spTgt spid="4"/>
                                        </p:tgtEl>
                                      </p:cBhvr>
                                    </p:animEffect>
                                  </p:childTnLst>
                                </p:cTn>
                              </p:par>
                              <p:par>
                                <p:cTn id="45" presetID="22" presetClass="entr" presetSubtype="8" fill="hold" grpId="0" nodeType="withEffect">
                                  <p:stCondLst>
                                    <p:cond delay="450"/>
                                  </p:stCondLst>
                                  <p:childTnLst>
                                    <p:set>
                                      <p:cBhvr>
                                        <p:cTn id="46" dur="1" fill="hold">
                                          <p:stCondLst>
                                            <p:cond delay="0"/>
                                          </p:stCondLst>
                                        </p:cTn>
                                        <p:tgtEl>
                                          <p:spTgt spid="5"/>
                                        </p:tgtEl>
                                        <p:attrNameLst>
                                          <p:attrName>style.visibility</p:attrName>
                                        </p:attrNameLst>
                                      </p:cBhvr>
                                      <p:to>
                                        <p:strVal val="visible"/>
                                      </p:to>
                                    </p:set>
                                    <p:animEffect transition="in" filter="wipe(left)">
                                      <p:cBhvr>
                                        <p:cTn id="47" dur="1500"/>
                                        <p:tgtEl>
                                          <p:spTgt spid="5"/>
                                        </p:tgtEl>
                                      </p:cBhvr>
                                    </p:animEffect>
                                  </p:childTnLst>
                                </p:cTn>
                              </p:par>
                            </p:childTnLst>
                          </p:cTn>
                        </p:par>
                        <p:par>
                          <p:cTn id="48" fill="hold">
                            <p:stCondLst>
                              <p:cond delay="3500"/>
                            </p:stCondLst>
                            <p:childTnLst>
                              <p:par>
                                <p:cTn id="49" presetID="10" presetClass="entr" presetSubtype="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500"/>
                                        <p:tgtEl>
                                          <p:spTgt spid="16"/>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left)">
                                      <p:cBhvr>
                                        <p:cTn id="54" dur="1000"/>
                                        <p:tgtEl>
                                          <p:spTgt spid="20"/>
                                        </p:tgtEl>
                                      </p:cBhvr>
                                    </p:animEffect>
                                  </p:childTnLst>
                                </p:cTn>
                              </p:par>
                            </p:childTnLst>
                          </p:cTn>
                        </p:par>
                        <p:par>
                          <p:cTn id="55" fill="hold">
                            <p:stCondLst>
                              <p:cond delay="5000"/>
                            </p:stCondLst>
                            <p:childTnLst>
                              <p:par>
                                <p:cTn id="56" presetID="2" presetClass="entr" presetSubtype="8" decel="50000" fill="hold" grpId="0" nodeType="after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additive="base">
                                        <p:cTn id="58" dur="1000" fill="hold"/>
                                        <p:tgtEl>
                                          <p:spTgt spid="11"/>
                                        </p:tgtEl>
                                        <p:attrNameLst>
                                          <p:attrName>ppt_x</p:attrName>
                                        </p:attrNameLst>
                                      </p:cBhvr>
                                      <p:tavLst>
                                        <p:tav tm="0">
                                          <p:val>
                                            <p:strVal val="0-#ppt_w/2"/>
                                          </p:val>
                                        </p:tav>
                                        <p:tav tm="100000">
                                          <p:val>
                                            <p:strVal val="#ppt_x"/>
                                          </p:val>
                                        </p:tav>
                                      </p:tavLst>
                                    </p:anim>
                                    <p:anim calcmode="lin" valueType="num">
                                      <p:cBhvr additive="base">
                                        <p:cTn id="59"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P spid="10" grpId="0" animBg="1"/>
      <p:bldP spid="16" grpId="0"/>
      <p:bldP spid="20" grpId="0"/>
      <p:bldP spid="11"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BEBA8EAE-BF5A-486C-A8C5-ECC9F3942E4B}">
                <a14:imgProps xmlns:a14="http://schemas.microsoft.com/office/drawing/2010/main">
                  <a14:imgLayer r:embed="rId2">
                    <a14:imgEffect>
                      <a14:brightnessContrast bright="20000" contrast="40000"/>
                    </a14:imgEffect>
                  </a14:imgLayer>
                </a14:imgProps>
              </a:ext>
              <a:ext uri="{28A0092B-C50C-407E-A947-70E740481C1C}">
                <a14:useLocalDpi xmlns:a14="http://schemas.microsoft.com/office/drawing/2010/main" val="0"/>
              </a:ext>
            </a:extLst>
          </a:blip>
          <a:srcRect t="59767" r="41251"/>
          <a:stretch>
            <a:fillRect/>
          </a:stretch>
        </p:blipFill>
        <p:spPr>
          <a:xfrm>
            <a:off x="0" y="2685333"/>
            <a:ext cx="12192000" cy="4172667"/>
          </a:xfrm>
          <a:prstGeom prst="rect">
            <a:avLst/>
          </a:prstGeom>
        </p:spPr>
      </p:pic>
      <p:pic>
        <p:nvPicPr>
          <p:cNvPr id="5" name="图片 4"/>
          <p:cNvPicPr>
            <a:picLocks noChangeAspect="1"/>
          </p:cNvPicPr>
          <p:nvPr/>
        </p:nvPicPr>
        <p:blipFill rotWithShape="1">
          <a:blip r:embed="rId3" cstate="hqprint">
            <a:extLst>
              <a:ext uri="{28A0092B-C50C-407E-A947-70E740481C1C}">
                <a14:useLocalDpi xmlns:a14="http://schemas.microsoft.com/office/drawing/2010/main" val="0"/>
              </a:ext>
            </a:extLst>
          </a:blip>
          <a:srcRect t="69706"/>
          <a:stretch>
            <a:fillRect/>
          </a:stretch>
        </p:blipFill>
        <p:spPr>
          <a:xfrm>
            <a:off x="0" y="5250426"/>
            <a:ext cx="12192000" cy="1607575"/>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63321" t="56719" r="1511" b="17085"/>
          <a:stretch>
            <a:fillRect/>
          </a:stretch>
        </p:blipFill>
        <p:spPr>
          <a:xfrm flipH="1">
            <a:off x="0" y="3602579"/>
            <a:ext cx="2914650" cy="3255421"/>
          </a:xfrm>
          <a:prstGeom prst="rect">
            <a:avLst/>
          </a:prstGeom>
        </p:spPr>
      </p:pic>
      <p:grpSp>
        <p:nvGrpSpPr>
          <p:cNvPr id="10" name="组合 9"/>
          <p:cNvGrpSpPr/>
          <p:nvPr/>
        </p:nvGrpSpPr>
        <p:grpSpPr>
          <a:xfrm>
            <a:off x="5219048" y="690293"/>
            <a:ext cx="1769143" cy="1769143"/>
            <a:chOff x="3851921" y="107991"/>
            <a:chExt cx="1792566" cy="1792567"/>
          </a:xfrm>
          <a:solidFill>
            <a:srgbClr val="FF0000"/>
          </a:solidFill>
          <a:effectLst/>
        </p:grpSpPr>
        <p:sp>
          <p:nvSpPr>
            <p:cNvPr id="11" name="Freeform 29"/>
            <p:cNvSpPr/>
            <p:nvPr/>
          </p:nvSpPr>
          <p:spPr bwMode="auto">
            <a:xfrm>
              <a:off x="4401088" y="564469"/>
              <a:ext cx="867835" cy="775494"/>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任意多边形 14"/>
            <p:cNvSpPr/>
            <p:nvPr/>
          </p:nvSpPr>
          <p:spPr>
            <a:xfrm>
              <a:off x="3851921" y="107991"/>
              <a:ext cx="1792566" cy="1792567"/>
            </a:xfrm>
            <a:custGeom>
              <a:avLst/>
              <a:gdLst>
                <a:gd name="connsiteX0" fmla="*/ 1677670 w 2407137"/>
                <a:gd name="connsiteY0" fmla="*/ 1837666 h 2407138"/>
                <a:gd name="connsiteX1" fmla="*/ 1683974 w 2407137"/>
                <a:gd name="connsiteY1" fmla="*/ 1833341 h 2407138"/>
                <a:gd name="connsiteX2" fmla="*/ 1689813 w 2407137"/>
                <a:gd name="connsiteY2" fmla="*/ 1828403 h 2407138"/>
                <a:gd name="connsiteX3" fmla="*/ 1945042 w 2407137"/>
                <a:gd name="connsiteY3" fmla="*/ 2162988 h 2407138"/>
                <a:gd name="connsiteX4" fmla="*/ 1932899 w 2407137"/>
                <a:gd name="connsiteY4" fmla="*/ 2172251 h 2407138"/>
                <a:gd name="connsiteX5" fmla="*/ 1592663 w 2407137"/>
                <a:gd name="connsiteY5" fmla="*/ 1892774 h 2407138"/>
                <a:gd name="connsiteX6" fmla="*/ 1605769 w 2407137"/>
                <a:gd name="connsiteY6" fmla="*/ 1884929 h 2407138"/>
                <a:gd name="connsiteX7" fmla="*/ 1748914 w 2407137"/>
                <a:gd name="connsiteY7" fmla="*/ 2132863 h 2407138"/>
                <a:gd name="connsiteX8" fmla="*/ 1735858 w 2407137"/>
                <a:gd name="connsiteY8" fmla="*/ 2140795 h 2407138"/>
                <a:gd name="connsiteX9" fmla="*/ 1768789 w 2407137"/>
                <a:gd name="connsiteY9" fmla="*/ 1757990 h 2407138"/>
                <a:gd name="connsiteX10" fmla="*/ 1971301 w 2407137"/>
                <a:gd name="connsiteY10" fmla="*/ 1960502 h 2407138"/>
                <a:gd name="connsiteX11" fmla="*/ 1966159 w 2407137"/>
                <a:gd name="connsiteY11" fmla="*/ 1966159 h 2407138"/>
                <a:gd name="connsiteX12" fmla="*/ 1960501 w 2407137"/>
                <a:gd name="connsiteY12" fmla="*/ 1971301 h 2407138"/>
                <a:gd name="connsiteX13" fmla="*/ 1758092 w 2407137"/>
                <a:gd name="connsiteY13" fmla="*/ 1768892 h 2407138"/>
                <a:gd name="connsiteX14" fmla="*/ 1765079 w 2407137"/>
                <a:gd name="connsiteY14" fmla="*/ 1762526 h 2407138"/>
                <a:gd name="connsiteX15" fmla="*/ 1834740 w 2407137"/>
                <a:gd name="connsiteY15" fmla="*/ 1681091 h 2407138"/>
                <a:gd name="connsiteX16" fmla="*/ 2168093 w 2407137"/>
                <a:gd name="connsiteY16" fmla="*/ 1938389 h 2407138"/>
                <a:gd name="connsiteX17" fmla="*/ 2158761 w 2407137"/>
                <a:gd name="connsiteY17" fmla="*/ 1950479 h 2407138"/>
                <a:gd name="connsiteX18" fmla="*/ 1825285 w 2407137"/>
                <a:gd name="connsiteY18" fmla="*/ 1693086 h 2407138"/>
                <a:gd name="connsiteX19" fmla="*/ 1497292 w 2407137"/>
                <a:gd name="connsiteY19" fmla="*/ 1938505 h 2407138"/>
                <a:gd name="connsiteX20" fmla="*/ 1511359 w 2407137"/>
                <a:gd name="connsiteY20" fmla="*/ 1932557 h 2407138"/>
                <a:gd name="connsiteX21" fmla="*/ 1671461 w 2407137"/>
                <a:gd name="connsiteY21" fmla="*/ 2322204 h 2407138"/>
                <a:gd name="connsiteX22" fmla="*/ 1657335 w 2407137"/>
                <a:gd name="connsiteY22" fmla="*/ 2328008 h 2407138"/>
                <a:gd name="connsiteX23" fmla="*/ 1400984 w 2407137"/>
                <a:gd name="connsiteY23" fmla="*/ 1969841 h 2407138"/>
                <a:gd name="connsiteX24" fmla="*/ 1415837 w 2407137"/>
                <a:gd name="connsiteY24" fmla="*/ 1966261 h 2407138"/>
                <a:gd name="connsiteX25" fmla="*/ 1489829 w 2407137"/>
                <a:gd name="connsiteY25" fmla="*/ 2242404 h 2407138"/>
                <a:gd name="connsiteX26" fmla="*/ 1475037 w 2407137"/>
                <a:gd name="connsiteY26" fmla="*/ 2246208 h 2407138"/>
                <a:gd name="connsiteX27" fmla="*/ 1890343 w 2407137"/>
                <a:gd name="connsiteY27" fmla="*/ 1591261 h 2407138"/>
                <a:gd name="connsiteX28" fmla="*/ 2140794 w 2407137"/>
                <a:gd name="connsiteY28" fmla="*/ 1735859 h 2407138"/>
                <a:gd name="connsiteX29" fmla="*/ 2132863 w 2407137"/>
                <a:gd name="connsiteY29" fmla="*/ 1748915 h 2407138"/>
                <a:gd name="connsiteX30" fmla="*/ 1883112 w 2407137"/>
                <a:gd name="connsiteY30" fmla="*/ 1604721 h 2407138"/>
                <a:gd name="connsiteX31" fmla="*/ 1934589 w 2407137"/>
                <a:gd name="connsiteY31" fmla="*/ 1500527 h 2407138"/>
                <a:gd name="connsiteX32" fmla="*/ 2325413 w 2407137"/>
                <a:gd name="connsiteY32" fmla="*/ 1663714 h 2407138"/>
                <a:gd name="connsiteX33" fmla="*/ 2319529 w 2407137"/>
                <a:gd name="connsiteY33" fmla="*/ 1677807 h 2407138"/>
                <a:gd name="connsiteX34" fmla="*/ 1928334 w 2407137"/>
                <a:gd name="connsiteY34" fmla="*/ 1514465 h 2407138"/>
                <a:gd name="connsiteX35" fmla="*/ 1296758 w 2407137"/>
                <a:gd name="connsiteY35" fmla="*/ 1987081 h 2407138"/>
                <a:gd name="connsiteX36" fmla="*/ 1311855 w 2407137"/>
                <a:gd name="connsiteY36" fmla="*/ 1984732 h 2407138"/>
                <a:gd name="connsiteX37" fmla="*/ 1365995 w 2407137"/>
                <a:gd name="connsiteY37" fmla="*/ 2405187 h 2407138"/>
                <a:gd name="connsiteX38" fmla="*/ 1350847 w 2407137"/>
                <a:gd name="connsiteY38" fmla="*/ 2407138 h 2407138"/>
                <a:gd name="connsiteX39" fmla="*/ 1195932 w 2407137"/>
                <a:gd name="connsiteY39" fmla="*/ 1995746 h 2407138"/>
                <a:gd name="connsiteX40" fmla="*/ 1211204 w 2407137"/>
                <a:gd name="connsiteY40" fmla="*/ 1995179 h 2407138"/>
                <a:gd name="connsiteX41" fmla="*/ 1211204 w 2407137"/>
                <a:gd name="connsiteY41" fmla="*/ 2281649 h 2407138"/>
                <a:gd name="connsiteX42" fmla="*/ 1203568 w 2407137"/>
                <a:gd name="connsiteY42" fmla="*/ 2282034 h 2407138"/>
                <a:gd name="connsiteX43" fmla="*/ 1195932 w 2407137"/>
                <a:gd name="connsiteY43" fmla="*/ 2281649 h 2407138"/>
                <a:gd name="connsiteX44" fmla="*/ 1968060 w 2407137"/>
                <a:gd name="connsiteY44" fmla="*/ 1400508 h 2407138"/>
                <a:gd name="connsiteX45" fmla="*/ 2246208 w 2407137"/>
                <a:gd name="connsiteY45" fmla="*/ 1475038 h 2407138"/>
                <a:gd name="connsiteX46" fmla="*/ 2242404 w 2407137"/>
                <a:gd name="connsiteY46" fmla="*/ 1489831 h 2407138"/>
                <a:gd name="connsiteX47" fmla="*/ 1963516 w 2407137"/>
                <a:gd name="connsiteY47" fmla="*/ 1415103 h 2407138"/>
                <a:gd name="connsiteX48" fmla="*/ 1090481 w 2407137"/>
                <a:gd name="connsiteY48" fmla="*/ 1986840 h 2407138"/>
                <a:gd name="connsiteX49" fmla="*/ 1097951 w 2407137"/>
                <a:gd name="connsiteY49" fmla="*/ 1988584 h 2407138"/>
                <a:gd name="connsiteX50" fmla="*/ 1105617 w 2407137"/>
                <a:gd name="connsiteY50" fmla="*/ 1988876 h 2407138"/>
                <a:gd name="connsiteX51" fmla="*/ 1049458 w 2407137"/>
                <a:gd name="connsiteY51" fmla="*/ 2406281 h 2407138"/>
                <a:gd name="connsiteX52" fmla="*/ 1034322 w 2407137"/>
                <a:gd name="connsiteY52" fmla="*/ 2404245 h 2407138"/>
                <a:gd name="connsiteX53" fmla="*/ 1988876 w 2407137"/>
                <a:gd name="connsiteY53" fmla="*/ 1301520 h 2407138"/>
                <a:gd name="connsiteX54" fmla="*/ 2406281 w 2407137"/>
                <a:gd name="connsiteY54" fmla="*/ 1357679 h 2407138"/>
                <a:gd name="connsiteX55" fmla="*/ 2404244 w 2407137"/>
                <a:gd name="connsiteY55" fmla="*/ 1372815 h 2407138"/>
                <a:gd name="connsiteX56" fmla="*/ 1986840 w 2407137"/>
                <a:gd name="connsiteY56" fmla="*/ 1316657 h 2407138"/>
                <a:gd name="connsiteX57" fmla="*/ 1988583 w 2407137"/>
                <a:gd name="connsiteY57" fmla="*/ 1309187 h 2407138"/>
                <a:gd name="connsiteX58" fmla="*/ 992036 w 2407137"/>
                <a:gd name="connsiteY58" fmla="*/ 1963517 h 2407138"/>
                <a:gd name="connsiteX59" fmla="*/ 1006629 w 2407137"/>
                <a:gd name="connsiteY59" fmla="*/ 1968061 h 2407138"/>
                <a:gd name="connsiteX60" fmla="*/ 932100 w 2407137"/>
                <a:gd name="connsiteY60" fmla="*/ 2246208 h 2407138"/>
                <a:gd name="connsiteX61" fmla="*/ 917308 w 2407137"/>
                <a:gd name="connsiteY61" fmla="*/ 2242405 h 2407138"/>
                <a:gd name="connsiteX62" fmla="*/ 1995178 w 2407137"/>
                <a:gd name="connsiteY62" fmla="*/ 1195933 h 2407138"/>
                <a:gd name="connsiteX63" fmla="*/ 2281649 w 2407137"/>
                <a:gd name="connsiteY63" fmla="*/ 1195933 h 2407138"/>
                <a:gd name="connsiteX64" fmla="*/ 2282034 w 2407137"/>
                <a:gd name="connsiteY64" fmla="*/ 1203569 h 2407138"/>
                <a:gd name="connsiteX65" fmla="*/ 2281649 w 2407137"/>
                <a:gd name="connsiteY65" fmla="*/ 1211206 h 2407138"/>
                <a:gd name="connsiteX66" fmla="*/ 1995745 w 2407137"/>
                <a:gd name="connsiteY66" fmla="*/ 1211206 h 2407138"/>
                <a:gd name="connsiteX67" fmla="*/ 1984731 w 2407137"/>
                <a:gd name="connsiteY67" fmla="*/ 1095284 h 2407138"/>
                <a:gd name="connsiteX68" fmla="*/ 2405186 w 2407137"/>
                <a:gd name="connsiteY68" fmla="*/ 1041144 h 2407138"/>
                <a:gd name="connsiteX69" fmla="*/ 2407137 w 2407137"/>
                <a:gd name="connsiteY69" fmla="*/ 1056290 h 2407138"/>
                <a:gd name="connsiteX70" fmla="*/ 1987080 w 2407137"/>
                <a:gd name="connsiteY70" fmla="*/ 1110379 h 2407138"/>
                <a:gd name="connsiteX71" fmla="*/ 892672 w 2407137"/>
                <a:gd name="connsiteY71" fmla="*/ 1928335 h 2407138"/>
                <a:gd name="connsiteX72" fmla="*/ 906611 w 2407137"/>
                <a:gd name="connsiteY72" fmla="*/ 1934590 h 2407138"/>
                <a:gd name="connsiteX73" fmla="*/ 743425 w 2407137"/>
                <a:gd name="connsiteY73" fmla="*/ 2325414 h 2407138"/>
                <a:gd name="connsiteX74" fmla="*/ 729331 w 2407137"/>
                <a:gd name="connsiteY74" fmla="*/ 2319529 h 2407138"/>
                <a:gd name="connsiteX75" fmla="*/ 802416 w 2407137"/>
                <a:gd name="connsiteY75" fmla="*/ 1883113 h 2407138"/>
                <a:gd name="connsiteX76" fmla="*/ 815877 w 2407137"/>
                <a:gd name="connsiteY76" fmla="*/ 1890344 h 2407138"/>
                <a:gd name="connsiteX77" fmla="*/ 671279 w 2407137"/>
                <a:gd name="connsiteY77" fmla="*/ 2140796 h 2407138"/>
                <a:gd name="connsiteX78" fmla="*/ 658223 w 2407137"/>
                <a:gd name="connsiteY78" fmla="*/ 2132863 h 2407138"/>
                <a:gd name="connsiteX79" fmla="*/ 1966260 w 2407137"/>
                <a:gd name="connsiteY79" fmla="*/ 991301 h 2407138"/>
                <a:gd name="connsiteX80" fmla="*/ 2242405 w 2407137"/>
                <a:gd name="connsiteY80" fmla="*/ 917309 h 2407138"/>
                <a:gd name="connsiteX81" fmla="*/ 2246208 w 2407137"/>
                <a:gd name="connsiteY81" fmla="*/ 932101 h 2407138"/>
                <a:gd name="connsiteX82" fmla="*/ 1969840 w 2407137"/>
                <a:gd name="connsiteY82" fmla="*/ 1006153 h 2407138"/>
                <a:gd name="connsiteX83" fmla="*/ 1932557 w 2407137"/>
                <a:gd name="connsiteY83" fmla="*/ 895779 h 2407138"/>
                <a:gd name="connsiteX84" fmla="*/ 2322203 w 2407137"/>
                <a:gd name="connsiteY84" fmla="*/ 735676 h 2407138"/>
                <a:gd name="connsiteX85" fmla="*/ 2328008 w 2407137"/>
                <a:gd name="connsiteY85" fmla="*/ 749803 h 2407138"/>
                <a:gd name="connsiteX86" fmla="*/ 1938504 w 2407137"/>
                <a:gd name="connsiteY86" fmla="*/ 909846 h 2407138"/>
                <a:gd name="connsiteX87" fmla="*/ 714051 w 2407137"/>
                <a:gd name="connsiteY87" fmla="*/ 1825286 h 2407138"/>
                <a:gd name="connsiteX88" fmla="*/ 726047 w 2407137"/>
                <a:gd name="connsiteY88" fmla="*/ 1834740 h 2407138"/>
                <a:gd name="connsiteX89" fmla="*/ 468748 w 2407137"/>
                <a:gd name="connsiteY89" fmla="*/ 2168094 h 2407138"/>
                <a:gd name="connsiteX90" fmla="*/ 456659 w 2407137"/>
                <a:gd name="connsiteY90" fmla="*/ 2158762 h 2407138"/>
                <a:gd name="connsiteX91" fmla="*/ 638245 w 2407137"/>
                <a:gd name="connsiteY91" fmla="*/ 1758093 h 2407138"/>
                <a:gd name="connsiteX92" fmla="*/ 644611 w 2407137"/>
                <a:gd name="connsiteY92" fmla="*/ 1765080 h 2407138"/>
                <a:gd name="connsiteX93" fmla="*/ 649147 w 2407137"/>
                <a:gd name="connsiteY93" fmla="*/ 1768790 h 2407138"/>
                <a:gd name="connsiteX94" fmla="*/ 446636 w 2407137"/>
                <a:gd name="connsiteY94" fmla="*/ 1971302 h 2407138"/>
                <a:gd name="connsiteX95" fmla="*/ 440978 w 2407137"/>
                <a:gd name="connsiteY95" fmla="*/ 1966159 h 2407138"/>
                <a:gd name="connsiteX96" fmla="*/ 435836 w 2407137"/>
                <a:gd name="connsiteY96" fmla="*/ 1960502 h 2407138"/>
                <a:gd name="connsiteX97" fmla="*/ 1884928 w 2407137"/>
                <a:gd name="connsiteY97" fmla="*/ 801368 h 2407138"/>
                <a:gd name="connsiteX98" fmla="*/ 2132863 w 2407137"/>
                <a:gd name="connsiteY98" fmla="*/ 658223 h 2407138"/>
                <a:gd name="connsiteX99" fmla="*/ 2140794 w 2407137"/>
                <a:gd name="connsiteY99" fmla="*/ 671279 h 2407138"/>
                <a:gd name="connsiteX100" fmla="*/ 1892773 w 2407137"/>
                <a:gd name="connsiteY100" fmla="*/ 814474 h 2407138"/>
                <a:gd name="connsiteX101" fmla="*/ 1828403 w 2407137"/>
                <a:gd name="connsiteY101" fmla="*/ 717325 h 2407138"/>
                <a:gd name="connsiteX102" fmla="*/ 2162987 w 2407137"/>
                <a:gd name="connsiteY102" fmla="*/ 462095 h 2407138"/>
                <a:gd name="connsiteX103" fmla="*/ 2172250 w 2407137"/>
                <a:gd name="connsiteY103" fmla="*/ 474239 h 2407138"/>
                <a:gd name="connsiteX104" fmla="*/ 1837666 w 2407137"/>
                <a:gd name="connsiteY104" fmla="*/ 729468 h 2407138"/>
                <a:gd name="connsiteX105" fmla="*/ 1833340 w 2407137"/>
                <a:gd name="connsiteY105" fmla="*/ 723163 h 2407138"/>
                <a:gd name="connsiteX106" fmla="*/ 234886 w 2407137"/>
                <a:gd name="connsiteY106" fmla="*/ 1932900 h 2407138"/>
                <a:gd name="connsiteX107" fmla="*/ 569471 w 2407137"/>
                <a:gd name="connsiteY107" fmla="*/ 1677670 h 2407138"/>
                <a:gd name="connsiteX108" fmla="*/ 573796 w 2407137"/>
                <a:gd name="connsiteY108" fmla="*/ 1683975 h 2407138"/>
                <a:gd name="connsiteX109" fmla="*/ 578735 w 2407137"/>
                <a:gd name="connsiteY109" fmla="*/ 1689813 h 2407138"/>
                <a:gd name="connsiteX110" fmla="*/ 244150 w 2407137"/>
                <a:gd name="connsiteY110" fmla="*/ 1945043 h 2407138"/>
                <a:gd name="connsiteX111" fmla="*/ 266342 w 2407137"/>
                <a:gd name="connsiteY111" fmla="*/ 1735860 h 2407138"/>
                <a:gd name="connsiteX112" fmla="*/ 514363 w 2407137"/>
                <a:gd name="connsiteY112" fmla="*/ 1592665 h 2407138"/>
                <a:gd name="connsiteX113" fmla="*/ 522208 w 2407137"/>
                <a:gd name="connsiteY113" fmla="*/ 1605770 h 2407138"/>
                <a:gd name="connsiteX114" fmla="*/ 274274 w 2407137"/>
                <a:gd name="connsiteY114" fmla="*/ 1748916 h 2407138"/>
                <a:gd name="connsiteX115" fmla="*/ 1960501 w 2407137"/>
                <a:gd name="connsiteY115" fmla="*/ 435837 h 2407138"/>
                <a:gd name="connsiteX116" fmla="*/ 1966159 w 2407137"/>
                <a:gd name="connsiteY116" fmla="*/ 440979 h 2407138"/>
                <a:gd name="connsiteX117" fmla="*/ 1971301 w 2407137"/>
                <a:gd name="connsiteY117" fmla="*/ 446637 h 2407138"/>
                <a:gd name="connsiteX118" fmla="*/ 1768891 w 2407137"/>
                <a:gd name="connsiteY118" fmla="*/ 649046 h 2407138"/>
                <a:gd name="connsiteX119" fmla="*/ 1762525 w 2407137"/>
                <a:gd name="connsiteY119" fmla="*/ 642058 h 2407138"/>
                <a:gd name="connsiteX120" fmla="*/ 1757990 w 2407137"/>
                <a:gd name="connsiteY120" fmla="*/ 638348 h 2407138"/>
                <a:gd name="connsiteX121" fmla="*/ 1938389 w 2407137"/>
                <a:gd name="connsiteY121" fmla="*/ 239045 h 2407138"/>
                <a:gd name="connsiteX122" fmla="*/ 1950479 w 2407137"/>
                <a:gd name="connsiteY122" fmla="*/ 248377 h 2407138"/>
                <a:gd name="connsiteX123" fmla="*/ 1693086 w 2407137"/>
                <a:gd name="connsiteY123" fmla="*/ 581852 h 2407138"/>
                <a:gd name="connsiteX124" fmla="*/ 1681090 w 2407137"/>
                <a:gd name="connsiteY124" fmla="*/ 572398 h 2407138"/>
                <a:gd name="connsiteX125" fmla="*/ 79129 w 2407137"/>
                <a:gd name="connsiteY125" fmla="*/ 1657336 h 2407138"/>
                <a:gd name="connsiteX126" fmla="*/ 468633 w 2407137"/>
                <a:gd name="connsiteY126" fmla="*/ 1497292 h 2407138"/>
                <a:gd name="connsiteX127" fmla="*/ 474580 w 2407137"/>
                <a:gd name="connsiteY127" fmla="*/ 1511360 h 2407138"/>
                <a:gd name="connsiteX128" fmla="*/ 84934 w 2407137"/>
                <a:gd name="connsiteY128" fmla="*/ 1671462 h 2407138"/>
                <a:gd name="connsiteX129" fmla="*/ 160929 w 2407137"/>
                <a:gd name="connsiteY129" fmla="*/ 1475039 h 2407138"/>
                <a:gd name="connsiteX130" fmla="*/ 437296 w 2407137"/>
                <a:gd name="connsiteY130" fmla="*/ 1400986 h 2407138"/>
                <a:gd name="connsiteX131" fmla="*/ 440876 w 2407137"/>
                <a:gd name="connsiteY131" fmla="*/ 1415837 h 2407138"/>
                <a:gd name="connsiteX132" fmla="*/ 164732 w 2407137"/>
                <a:gd name="connsiteY132" fmla="*/ 1489830 h 2407138"/>
                <a:gd name="connsiteX133" fmla="*/ 1735859 w 2407137"/>
                <a:gd name="connsiteY133" fmla="*/ 266344 h 2407138"/>
                <a:gd name="connsiteX134" fmla="*/ 1748915 w 2407137"/>
                <a:gd name="connsiteY134" fmla="*/ 274276 h 2407138"/>
                <a:gd name="connsiteX135" fmla="*/ 1604721 w 2407137"/>
                <a:gd name="connsiteY135" fmla="*/ 524026 h 2407138"/>
                <a:gd name="connsiteX136" fmla="*/ 1591261 w 2407137"/>
                <a:gd name="connsiteY136" fmla="*/ 516794 h 2407138"/>
                <a:gd name="connsiteX137" fmla="*/ 1663713 w 2407137"/>
                <a:gd name="connsiteY137" fmla="*/ 81725 h 2407138"/>
                <a:gd name="connsiteX138" fmla="*/ 1677806 w 2407137"/>
                <a:gd name="connsiteY138" fmla="*/ 87609 h 2407138"/>
                <a:gd name="connsiteX139" fmla="*/ 1514465 w 2407137"/>
                <a:gd name="connsiteY139" fmla="*/ 478804 h 2407138"/>
                <a:gd name="connsiteX140" fmla="*/ 1500526 w 2407137"/>
                <a:gd name="connsiteY140" fmla="*/ 472548 h 2407138"/>
                <a:gd name="connsiteX141" fmla="*/ 0 w 2407137"/>
                <a:gd name="connsiteY141" fmla="*/ 1350847 h 2407138"/>
                <a:gd name="connsiteX142" fmla="*/ 420056 w 2407137"/>
                <a:gd name="connsiteY142" fmla="*/ 1296759 h 2407138"/>
                <a:gd name="connsiteX143" fmla="*/ 422405 w 2407137"/>
                <a:gd name="connsiteY143" fmla="*/ 1311854 h 2407138"/>
                <a:gd name="connsiteX144" fmla="*/ 1951 w 2407137"/>
                <a:gd name="connsiteY144" fmla="*/ 1365994 h 2407138"/>
                <a:gd name="connsiteX145" fmla="*/ 125488 w 2407137"/>
                <a:gd name="connsiteY145" fmla="*/ 1195933 h 2407138"/>
                <a:gd name="connsiteX146" fmla="*/ 411391 w 2407137"/>
                <a:gd name="connsiteY146" fmla="*/ 1195933 h 2407138"/>
                <a:gd name="connsiteX147" fmla="*/ 411958 w 2407137"/>
                <a:gd name="connsiteY147" fmla="*/ 1211206 h 2407138"/>
                <a:gd name="connsiteX148" fmla="*/ 125488 w 2407137"/>
                <a:gd name="connsiteY148" fmla="*/ 1211206 h 2407138"/>
                <a:gd name="connsiteX149" fmla="*/ 125102 w 2407137"/>
                <a:gd name="connsiteY149" fmla="*/ 1203569 h 2407138"/>
                <a:gd name="connsiteX150" fmla="*/ 1475037 w 2407137"/>
                <a:gd name="connsiteY150" fmla="*/ 160931 h 2407138"/>
                <a:gd name="connsiteX151" fmla="*/ 1489829 w 2407137"/>
                <a:gd name="connsiteY151" fmla="*/ 164734 h 2407138"/>
                <a:gd name="connsiteX152" fmla="*/ 1415102 w 2407137"/>
                <a:gd name="connsiteY152" fmla="*/ 443621 h 2407138"/>
                <a:gd name="connsiteX153" fmla="*/ 1400508 w 2407137"/>
                <a:gd name="connsiteY153" fmla="*/ 439077 h 2407138"/>
                <a:gd name="connsiteX154" fmla="*/ 164732 w 2407137"/>
                <a:gd name="connsiteY154" fmla="*/ 917309 h 2407138"/>
                <a:gd name="connsiteX155" fmla="*/ 443620 w 2407137"/>
                <a:gd name="connsiteY155" fmla="*/ 992037 h 2407138"/>
                <a:gd name="connsiteX156" fmla="*/ 439076 w 2407137"/>
                <a:gd name="connsiteY156" fmla="*/ 1006630 h 2407138"/>
                <a:gd name="connsiteX157" fmla="*/ 160929 w 2407137"/>
                <a:gd name="connsiteY157" fmla="*/ 932101 h 2407138"/>
                <a:gd name="connsiteX158" fmla="*/ 1195932 w 2407137"/>
                <a:gd name="connsiteY158" fmla="*/ 125490 h 2407138"/>
                <a:gd name="connsiteX159" fmla="*/ 1203568 w 2407137"/>
                <a:gd name="connsiteY159" fmla="*/ 125104 h 2407138"/>
                <a:gd name="connsiteX160" fmla="*/ 1211205 w 2407137"/>
                <a:gd name="connsiteY160" fmla="*/ 125490 h 2407138"/>
                <a:gd name="connsiteX161" fmla="*/ 1211205 w 2407137"/>
                <a:gd name="connsiteY161" fmla="*/ 411392 h 2407138"/>
                <a:gd name="connsiteX162" fmla="*/ 1195932 w 2407137"/>
                <a:gd name="connsiteY162" fmla="*/ 411959 h 2407138"/>
                <a:gd name="connsiteX163" fmla="*/ 1357679 w 2407137"/>
                <a:gd name="connsiteY163" fmla="*/ 856 h 2407138"/>
                <a:gd name="connsiteX164" fmla="*/ 1372816 w 2407137"/>
                <a:gd name="connsiteY164" fmla="*/ 2893 h 2407138"/>
                <a:gd name="connsiteX165" fmla="*/ 1316657 w 2407137"/>
                <a:gd name="connsiteY165" fmla="*/ 420298 h 2407138"/>
                <a:gd name="connsiteX166" fmla="*/ 1309186 w 2407137"/>
                <a:gd name="connsiteY166" fmla="*/ 418554 h 2407138"/>
                <a:gd name="connsiteX167" fmla="*/ 1301520 w 2407137"/>
                <a:gd name="connsiteY167" fmla="*/ 418261 h 2407138"/>
                <a:gd name="connsiteX168" fmla="*/ 2893 w 2407137"/>
                <a:gd name="connsiteY168" fmla="*/ 1034322 h 2407138"/>
                <a:gd name="connsiteX169" fmla="*/ 420297 w 2407137"/>
                <a:gd name="connsiteY169" fmla="*/ 1090480 h 2407138"/>
                <a:gd name="connsiteX170" fmla="*/ 418554 w 2407137"/>
                <a:gd name="connsiteY170" fmla="*/ 1097951 h 2407138"/>
                <a:gd name="connsiteX171" fmla="*/ 418261 w 2407137"/>
                <a:gd name="connsiteY171" fmla="*/ 1105616 h 2407138"/>
                <a:gd name="connsiteX172" fmla="*/ 855 w 2407137"/>
                <a:gd name="connsiteY172" fmla="*/ 1049458 h 2407138"/>
                <a:gd name="connsiteX173" fmla="*/ 274274 w 2407137"/>
                <a:gd name="connsiteY173" fmla="*/ 658223 h 2407138"/>
                <a:gd name="connsiteX174" fmla="*/ 524025 w 2407137"/>
                <a:gd name="connsiteY174" fmla="*/ 802416 h 2407138"/>
                <a:gd name="connsiteX175" fmla="*/ 516793 w 2407137"/>
                <a:gd name="connsiteY175" fmla="*/ 815877 h 2407138"/>
                <a:gd name="connsiteX176" fmla="*/ 266342 w 2407137"/>
                <a:gd name="connsiteY176" fmla="*/ 671279 h 2407138"/>
                <a:gd name="connsiteX177" fmla="*/ 917308 w 2407137"/>
                <a:gd name="connsiteY177" fmla="*/ 164734 h 2407138"/>
                <a:gd name="connsiteX178" fmla="*/ 932100 w 2407137"/>
                <a:gd name="connsiteY178" fmla="*/ 160930 h 2407138"/>
                <a:gd name="connsiteX179" fmla="*/ 1006152 w 2407137"/>
                <a:gd name="connsiteY179" fmla="*/ 437297 h 2407138"/>
                <a:gd name="connsiteX180" fmla="*/ 991300 w 2407137"/>
                <a:gd name="connsiteY180" fmla="*/ 440877 h 2407138"/>
                <a:gd name="connsiteX181" fmla="*/ 1041143 w 2407137"/>
                <a:gd name="connsiteY181" fmla="*/ 1951 h 2407138"/>
                <a:gd name="connsiteX182" fmla="*/ 1056290 w 2407137"/>
                <a:gd name="connsiteY182" fmla="*/ 0 h 2407138"/>
                <a:gd name="connsiteX183" fmla="*/ 1110379 w 2407137"/>
                <a:gd name="connsiteY183" fmla="*/ 420056 h 2407138"/>
                <a:gd name="connsiteX184" fmla="*/ 1095283 w 2407137"/>
                <a:gd name="connsiteY184" fmla="*/ 422406 h 2407138"/>
                <a:gd name="connsiteX185" fmla="*/ 87609 w 2407137"/>
                <a:gd name="connsiteY185" fmla="*/ 729331 h 2407138"/>
                <a:gd name="connsiteX186" fmla="*/ 478803 w 2407137"/>
                <a:gd name="connsiteY186" fmla="*/ 892672 h 2407138"/>
                <a:gd name="connsiteX187" fmla="*/ 472547 w 2407137"/>
                <a:gd name="connsiteY187" fmla="*/ 906611 h 2407138"/>
                <a:gd name="connsiteX188" fmla="*/ 81723 w 2407137"/>
                <a:gd name="connsiteY188" fmla="*/ 743424 h 2407138"/>
                <a:gd name="connsiteX189" fmla="*/ 84666 w 2407137"/>
                <a:gd name="connsiteY189" fmla="*/ 736377 h 2407138"/>
                <a:gd name="connsiteX190" fmla="*/ 446636 w 2407137"/>
                <a:gd name="connsiteY190" fmla="*/ 435837 h 2407138"/>
                <a:gd name="connsiteX191" fmla="*/ 649045 w 2407137"/>
                <a:gd name="connsiteY191" fmla="*/ 638246 h 2407138"/>
                <a:gd name="connsiteX192" fmla="*/ 642057 w 2407137"/>
                <a:gd name="connsiteY192" fmla="*/ 644612 h 2407138"/>
                <a:gd name="connsiteX193" fmla="*/ 638347 w 2407137"/>
                <a:gd name="connsiteY193" fmla="*/ 649147 h 2407138"/>
                <a:gd name="connsiteX194" fmla="*/ 435836 w 2407137"/>
                <a:gd name="connsiteY194" fmla="*/ 446636 h 2407138"/>
                <a:gd name="connsiteX195" fmla="*/ 440978 w 2407137"/>
                <a:gd name="connsiteY195" fmla="*/ 440979 h 2407138"/>
                <a:gd name="connsiteX196" fmla="*/ 658223 w 2407137"/>
                <a:gd name="connsiteY196" fmla="*/ 274275 h 2407138"/>
                <a:gd name="connsiteX197" fmla="*/ 671279 w 2407137"/>
                <a:gd name="connsiteY197" fmla="*/ 266343 h 2407138"/>
                <a:gd name="connsiteX198" fmla="*/ 814473 w 2407137"/>
                <a:gd name="connsiteY198" fmla="*/ 514363 h 2407138"/>
                <a:gd name="connsiteX199" fmla="*/ 801367 w 2407137"/>
                <a:gd name="connsiteY199" fmla="*/ 522209 h 2407138"/>
                <a:gd name="connsiteX200" fmla="*/ 735676 w 2407137"/>
                <a:gd name="connsiteY200" fmla="*/ 84934 h 2407138"/>
                <a:gd name="connsiteX201" fmla="*/ 749802 w 2407137"/>
                <a:gd name="connsiteY201" fmla="*/ 79129 h 2407138"/>
                <a:gd name="connsiteX202" fmla="*/ 909846 w 2407137"/>
                <a:gd name="connsiteY202" fmla="*/ 468633 h 2407138"/>
                <a:gd name="connsiteX203" fmla="*/ 895778 w 2407137"/>
                <a:gd name="connsiteY203" fmla="*/ 474580 h 2407138"/>
                <a:gd name="connsiteX204" fmla="*/ 248376 w 2407137"/>
                <a:gd name="connsiteY204" fmla="*/ 456659 h 2407138"/>
                <a:gd name="connsiteX205" fmla="*/ 581852 w 2407137"/>
                <a:gd name="connsiteY205" fmla="*/ 714051 h 2407138"/>
                <a:gd name="connsiteX206" fmla="*/ 572397 w 2407137"/>
                <a:gd name="connsiteY206" fmla="*/ 726047 h 2407138"/>
                <a:gd name="connsiteX207" fmla="*/ 239044 w 2407137"/>
                <a:gd name="connsiteY207" fmla="*/ 468748 h 2407138"/>
                <a:gd name="connsiteX208" fmla="*/ 243710 w 2407137"/>
                <a:gd name="connsiteY208" fmla="*/ 462704 h 2407138"/>
                <a:gd name="connsiteX209" fmla="*/ 462094 w 2407137"/>
                <a:gd name="connsiteY209" fmla="*/ 244150 h 2407138"/>
                <a:gd name="connsiteX210" fmla="*/ 474238 w 2407137"/>
                <a:gd name="connsiteY210" fmla="*/ 234887 h 2407138"/>
                <a:gd name="connsiteX211" fmla="*/ 729468 w 2407137"/>
                <a:gd name="connsiteY211" fmla="*/ 569472 h 2407138"/>
                <a:gd name="connsiteX212" fmla="*/ 723162 w 2407137"/>
                <a:gd name="connsiteY212" fmla="*/ 573797 h 2407138"/>
                <a:gd name="connsiteX213" fmla="*/ 717325 w 2407137"/>
                <a:gd name="connsiteY213" fmla="*/ 578735 h 240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2407137" h="2407138">
                  <a:moveTo>
                    <a:pt x="1677670" y="1837666"/>
                  </a:moveTo>
                  <a:lnTo>
                    <a:pt x="1683974" y="1833341"/>
                  </a:lnTo>
                  <a:lnTo>
                    <a:pt x="1689813" y="1828403"/>
                  </a:lnTo>
                  <a:lnTo>
                    <a:pt x="1945042" y="2162988"/>
                  </a:lnTo>
                  <a:lnTo>
                    <a:pt x="1932899" y="2172251"/>
                  </a:lnTo>
                  <a:close/>
                  <a:moveTo>
                    <a:pt x="1592663" y="1892774"/>
                  </a:moveTo>
                  <a:lnTo>
                    <a:pt x="1605769" y="1884929"/>
                  </a:lnTo>
                  <a:lnTo>
                    <a:pt x="1748914" y="2132863"/>
                  </a:lnTo>
                  <a:lnTo>
                    <a:pt x="1735858" y="2140795"/>
                  </a:lnTo>
                  <a:close/>
                  <a:moveTo>
                    <a:pt x="1768789" y="1757990"/>
                  </a:moveTo>
                  <a:lnTo>
                    <a:pt x="1971301" y="1960502"/>
                  </a:lnTo>
                  <a:lnTo>
                    <a:pt x="1966159" y="1966159"/>
                  </a:lnTo>
                  <a:lnTo>
                    <a:pt x="1960501" y="1971301"/>
                  </a:lnTo>
                  <a:lnTo>
                    <a:pt x="1758092" y="1768892"/>
                  </a:lnTo>
                  <a:lnTo>
                    <a:pt x="1765079" y="1762526"/>
                  </a:lnTo>
                  <a:close/>
                  <a:moveTo>
                    <a:pt x="1834740" y="1681091"/>
                  </a:moveTo>
                  <a:lnTo>
                    <a:pt x="2168093" y="1938389"/>
                  </a:lnTo>
                  <a:lnTo>
                    <a:pt x="2158761" y="1950479"/>
                  </a:lnTo>
                  <a:lnTo>
                    <a:pt x="1825285" y="1693086"/>
                  </a:lnTo>
                  <a:close/>
                  <a:moveTo>
                    <a:pt x="1497292" y="1938505"/>
                  </a:moveTo>
                  <a:lnTo>
                    <a:pt x="1511359" y="1932557"/>
                  </a:lnTo>
                  <a:lnTo>
                    <a:pt x="1671461" y="2322204"/>
                  </a:lnTo>
                  <a:lnTo>
                    <a:pt x="1657335" y="2328008"/>
                  </a:lnTo>
                  <a:close/>
                  <a:moveTo>
                    <a:pt x="1400984" y="1969841"/>
                  </a:moveTo>
                  <a:lnTo>
                    <a:pt x="1415837" y="1966261"/>
                  </a:lnTo>
                  <a:lnTo>
                    <a:pt x="1489829" y="2242404"/>
                  </a:lnTo>
                  <a:lnTo>
                    <a:pt x="1475037" y="2246208"/>
                  </a:lnTo>
                  <a:close/>
                  <a:moveTo>
                    <a:pt x="1890343" y="1591261"/>
                  </a:moveTo>
                  <a:lnTo>
                    <a:pt x="2140794" y="1735859"/>
                  </a:lnTo>
                  <a:lnTo>
                    <a:pt x="2132863" y="1748915"/>
                  </a:lnTo>
                  <a:lnTo>
                    <a:pt x="1883112" y="1604721"/>
                  </a:lnTo>
                  <a:close/>
                  <a:moveTo>
                    <a:pt x="1934589" y="1500527"/>
                  </a:moveTo>
                  <a:lnTo>
                    <a:pt x="2325413" y="1663714"/>
                  </a:lnTo>
                  <a:lnTo>
                    <a:pt x="2319529" y="1677807"/>
                  </a:lnTo>
                  <a:lnTo>
                    <a:pt x="1928334" y="1514465"/>
                  </a:lnTo>
                  <a:close/>
                  <a:moveTo>
                    <a:pt x="1296758" y="1987081"/>
                  </a:moveTo>
                  <a:lnTo>
                    <a:pt x="1311855" y="1984732"/>
                  </a:lnTo>
                  <a:lnTo>
                    <a:pt x="1365995" y="2405187"/>
                  </a:lnTo>
                  <a:lnTo>
                    <a:pt x="1350847" y="2407138"/>
                  </a:lnTo>
                  <a:close/>
                  <a:moveTo>
                    <a:pt x="1195932" y="1995746"/>
                  </a:moveTo>
                  <a:lnTo>
                    <a:pt x="1211204" y="1995179"/>
                  </a:lnTo>
                  <a:lnTo>
                    <a:pt x="1211204" y="2281649"/>
                  </a:lnTo>
                  <a:lnTo>
                    <a:pt x="1203568" y="2282034"/>
                  </a:lnTo>
                  <a:lnTo>
                    <a:pt x="1195932" y="2281649"/>
                  </a:lnTo>
                  <a:close/>
                  <a:moveTo>
                    <a:pt x="1968060" y="1400508"/>
                  </a:moveTo>
                  <a:lnTo>
                    <a:pt x="2246208" y="1475038"/>
                  </a:lnTo>
                  <a:lnTo>
                    <a:pt x="2242404" y="1489831"/>
                  </a:lnTo>
                  <a:lnTo>
                    <a:pt x="1963516" y="1415103"/>
                  </a:lnTo>
                  <a:close/>
                  <a:moveTo>
                    <a:pt x="1090481" y="1986840"/>
                  </a:moveTo>
                  <a:lnTo>
                    <a:pt x="1097951" y="1988584"/>
                  </a:lnTo>
                  <a:lnTo>
                    <a:pt x="1105617" y="1988876"/>
                  </a:lnTo>
                  <a:lnTo>
                    <a:pt x="1049458" y="2406281"/>
                  </a:lnTo>
                  <a:lnTo>
                    <a:pt x="1034322" y="2404245"/>
                  </a:lnTo>
                  <a:close/>
                  <a:moveTo>
                    <a:pt x="1988876" y="1301520"/>
                  </a:moveTo>
                  <a:lnTo>
                    <a:pt x="2406281" y="1357679"/>
                  </a:lnTo>
                  <a:lnTo>
                    <a:pt x="2404244" y="1372815"/>
                  </a:lnTo>
                  <a:lnTo>
                    <a:pt x="1986840" y="1316657"/>
                  </a:lnTo>
                  <a:lnTo>
                    <a:pt x="1988583" y="1309187"/>
                  </a:lnTo>
                  <a:close/>
                  <a:moveTo>
                    <a:pt x="992036" y="1963517"/>
                  </a:moveTo>
                  <a:lnTo>
                    <a:pt x="1006629" y="1968061"/>
                  </a:lnTo>
                  <a:lnTo>
                    <a:pt x="932100" y="2246208"/>
                  </a:lnTo>
                  <a:lnTo>
                    <a:pt x="917308" y="2242405"/>
                  </a:lnTo>
                  <a:close/>
                  <a:moveTo>
                    <a:pt x="1995178" y="1195933"/>
                  </a:moveTo>
                  <a:lnTo>
                    <a:pt x="2281649" y="1195933"/>
                  </a:lnTo>
                  <a:lnTo>
                    <a:pt x="2282034" y="1203569"/>
                  </a:lnTo>
                  <a:lnTo>
                    <a:pt x="2281649" y="1211206"/>
                  </a:lnTo>
                  <a:lnTo>
                    <a:pt x="1995745" y="1211206"/>
                  </a:lnTo>
                  <a:close/>
                  <a:moveTo>
                    <a:pt x="1984731" y="1095284"/>
                  </a:moveTo>
                  <a:lnTo>
                    <a:pt x="2405186" y="1041144"/>
                  </a:lnTo>
                  <a:lnTo>
                    <a:pt x="2407137" y="1056290"/>
                  </a:lnTo>
                  <a:lnTo>
                    <a:pt x="1987080" y="1110379"/>
                  </a:lnTo>
                  <a:close/>
                  <a:moveTo>
                    <a:pt x="892672" y="1928335"/>
                  </a:moveTo>
                  <a:lnTo>
                    <a:pt x="906611" y="1934590"/>
                  </a:lnTo>
                  <a:lnTo>
                    <a:pt x="743425" y="2325414"/>
                  </a:lnTo>
                  <a:lnTo>
                    <a:pt x="729331" y="2319529"/>
                  </a:lnTo>
                  <a:close/>
                  <a:moveTo>
                    <a:pt x="802416" y="1883113"/>
                  </a:moveTo>
                  <a:lnTo>
                    <a:pt x="815877" y="1890344"/>
                  </a:lnTo>
                  <a:lnTo>
                    <a:pt x="671279" y="2140796"/>
                  </a:lnTo>
                  <a:lnTo>
                    <a:pt x="658223" y="2132863"/>
                  </a:lnTo>
                  <a:close/>
                  <a:moveTo>
                    <a:pt x="1966260" y="991301"/>
                  </a:moveTo>
                  <a:lnTo>
                    <a:pt x="2242405" y="917309"/>
                  </a:lnTo>
                  <a:lnTo>
                    <a:pt x="2246208" y="932101"/>
                  </a:lnTo>
                  <a:lnTo>
                    <a:pt x="1969840" y="1006153"/>
                  </a:lnTo>
                  <a:close/>
                  <a:moveTo>
                    <a:pt x="1932557" y="895779"/>
                  </a:moveTo>
                  <a:lnTo>
                    <a:pt x="2322203" y="735676"/>
                  </a:lnTo>
                  <a:lnTo>
                    <a:pt x="2328008" y="749803"/>
                  </a:lnTo>
                  <a:lnTo>
                    <a:pt x="1938504" y="909846"/>
                  </a:lnTo>
                  <a:close/>
                  <a:moveTo>
                    <a:pt x="714051" y="1825286"/>
                  </a:moveTo>
                  <a:lnTo>
                    <a:pt x="726047" y="1834740"/>
                  </a:lnTo>
                  <a:lnTo>
                    <a:pt x="468748" y="2168094"/>
                  </a:lnTo>
                  <a:lnTo>
                    <a:pt x="456659" y="2158762"/>
                  </a:lnTo>
                  <a:close/>
                  <a:moveTo>
                    <a:pt x="638245" y="1758093"/>
                  </a:moveTo>
                  <a:lnTo>
                    <a:pt x="644611" y="1765080"/>
                  </a:lnTo>
                  <a:lnTo>
                    <a:pt x="649147" y="1768790"/>
                  </a:lnTo>
                  <a:lnTo>
                    <a:pt x="446636" y="1971302"/>
                  </a:lnTo>
                  <a:lnTo>
                    <a:pt x="440978" y="1966159"/>
                  </a:lnTo>
                  <a:lnTo>
                    <a:pt x="435836" y="1960502"/>
                  </a:lnTo>
                  <a:close/>
                  <a:moveTo>
                    <a:pt x="1884928" y="801368"/>
                  </a:moveTo>
                  <a:lnTo>
                    <a:pt x="2132863" y="658223"/>
                  </a:lnTo>
                  <a:lnTo>
                    <a:pt x="2140794" y="671279"/>
                  </a:lnTo>
                  <a:lnTo>
                    <a:pt x="1892773" y="814474"/>
                  </a:lnTo>
                  <a:close/>
                  <a:moveTo>
                    <a:pt x="1828403" y="717325"/>
                  </a:moveTo>
                  <a:lnTo>
                    <a:pt x="2162987" y="462095"/>
                  </a:lnTo>
                  <a:lnTo>
                    <a:pt x="2172250" y="474239"/>
                  </a:lnTo>
                  <a:lnTo>
                    <a:pt x="1837666" y="729468"/>
                  </a:lnTo>
                  <a:lnTo>
                    <a:pt x="1833340" y="723163"/>
                  </a:lnTo>
                  <a:close/>
                  <a:moveTo>
                    <a:pt x="234886" y="1932900"/>
                  </a:moveTo>
                  <a:lnTo>
                    <a:pt x="569471" y="1677670"/>
                  </a:lnTo>
                  <a:lnTo>
                    <a:pt x="573796" y="1683975"/>
                  </a:lnTo>
                  <a:lnTo>
                    <a:pt x="578735" y="1689813"/>
                  </a:lnTo>
                  <a:lnTo>
                    <a:pt x="244150" y="1945043"/>
                  </a:lnTo>
                  <a:close/>
                  <a:moveTo>
                    <a:pt x="266342" y="1735860"/>
                  </a:moveTo>
                  <a:lnTo>
                    <a:pt x="514363" y="1592665"/>
                  </a:lnTo>
                  <a:lnTo>
                    <a:pt x="522208" y="1605770"/>
                  </a:lnTo>
                  <a:lnTo>
                    <a:pt x="274274" y="1748916"/>
                  </a:lnTo>
                  <a:close/>
                  <a:moveTo>
                    <a:pt x="1960501" y="435837"/>
                  </a:moveTo>
                  <a:lnTo>
                    <a:pt x="1966159" y="440979"/>
                  </a:lnTo>
                  <a:lnTo>
                    <a:pt x="1971301" y="446637"/>
                  </a:lnTo>
                  <a:lnTo>
                    <a:pt x="1768891" y="649046"/>
                  </a:lnTo>
                  <a:lnTo>
                    <a:pt x="1762525" y="642058"/>
                  </a:lnTo>
                  <a:lnTo>
                    <a:pt x="1757990" y="638348"/>
                  </a:lnTo>
                  <a:close/>
                  <a:moveTo>
                    <a:pt x="1938389" y="239045"/>
                  </a:moveTo>
                  <a:lnTo>
                    <a:pt x="1950479" y="248377"/>
                  </a:lnTo>
                  <a:lnTo>
                    <a:pt x="1693086" y="581852"/>
                  </a:lnTo>
                  <a:lnTo>
                    <a:pt x="1681090" y="572398"/>
                  </a:lnTo>
                  <a:close/>
                  <a:moveTo>
                    <a:pt x="79129" y="1657336"/>
                  </a:moveTo>
                  <a:lnTo>
                    <a:pt x="468633" y="1497292"/>
                  </a:lnTo>
                  <a:lnTo>
                    <a:pt x="474580" y="1511360"/>
                  </a:lnTo>
                  <a:lnTo>
                    <a:pt x="84934" y="1671462"/>
                  </a:lnTo>
                  <a:close/>
                  <a:moveTo>
                    <a:pt x="160929" y="1475039"/>
                  </a:moveTo>
                  <a:lnTo>
                    <a:pt x="437296" y="1400986"/>
                  </a:lnTo>
                  <a:lnTo>
                    <a:pt x="440876" y="1415837"/>
                  </a:lnTo>
                  <a:lnTo>
                    <a:pt x="164732" y="1489830"/>
                  </a:lnTo>
                  <a:close/>
                  <a:moveTo>
                    <a:pt x="1735859" y="266344"/>
                  </a:moveTo>
                  <a:lnTo>
                    <a:pt x="1748915" y="274276"/>
                  </a:lnTo>
                  <a:lnTo>
                    <a:pt x="1604721" y="524026"/>
                  </a:lnTo>
                  <a:lnTo>
                    <a:pt x="1591261" y="516794"/>
                  </a:lnTo>
                  <a:close/>
                  <a:moveTo>
                    <a:pt x="1663713" y="81725"/>
                  </a:moveTo>
                  <a:lnTo>
                    <a:pt x="1677806" y="87609"/>
                  </a:lnTo>
                  <a:lnTo>
                    <a:pt x="1514465" y="478804"/>
                  </a:lnTo>
                  <a:lnTo>
                    <a:pt x="1500526" y="472548"/>
                  </a:lnTo>
                  <a:close/>
                  <a:moveTo>
                    <a:pt x="0" y="1350847"/>
                  </a:moveTo>
                  <a:lnTo>
                    <a:pt x="420056" y="1296759"/>
                  </a:lnTo>
                  <a:lnTo>
                    <a:pt x="422405" y="1311854"/>
                  </a:lnTo>
                  <a:lnTo>
                    <a:pt x="1951" y="1365994"/>
                  </a:lnTo>
                  <a:close/>
                  <a:moveTo>
                    <a:pt x="125488" y="1195933"/>
                  </a:moveTo>
                  <a:lnTo>
                    <a:pt x="411391" y="1195933"/>
                  </a:lnTo>
                  <a:lnTo>
                    <a:pt x="411958" y="1211206"/>
                  </a:lnTo>
                  <a:lnTo>
                    <a:pt x="125488" y="1211206"/>
                  </a:lnTo>
                  <a:lnTo>
                    <a:pt x="125102" y="1203569"/>
                  </a:lnTo>
                  <a:close/>
                  <a:moveTo>
                    <a:pt x="1475037" y="160931"/>
                  </a:moveTo>
                  <a:lnTo>
                    <a:pt x="1489829" y="164734"/>
                  </a:lnTo>
                  <a:lnTo>
                    <a:pt x="1415102" y="443621"/>
                  </a:lnTo>
                  <a:lnTo>
                    <a:pt x="1400508" y="439077"/>
                  </a:lnTo>
                  <a:close/>
                  <a:moveTo>
                    <a:pt x="164732" y="917309"/>
                  </a:moveTo>
                  <a:lnTo>
                    <a:pt x="443620" y="992037"/>
                  </a:lnTo>
                  <a:lnTo>
                    <a:pt x="439076" y="1006630"/>
                  </a:lnTo>
                  <a:lnTo>
                    <a:pt x="160929" y="932101"/>
                  </a:lnTo>
                  <a:close/>
                  <a:moveTo>
                    <a:pt x="1195932" y="125490"/>
                  </a:moveTo>
                  <a:lnTo>
                    <a:pt x="1203568" y="125104"/>
                  </a:lnTo>
                  <a:lnTo>
                    <a:pt x="1211205" y="125490"/>
                  </a:lnTo>
                  <a:lnTo>
                    <a:pt x="1211205" y="411392"/>
                  </a:lnTo>
                  <a:lnTo>
                    <a:pt x="1195932" y="411959"/>
                  </a:lnTo>
                  <a:close/>
                  <a:moveTo>
                    <a:pt x="1357679" y="856"/>
                  </a:moveTo>
                  <a:lnTo>
                    <a:pt x="1372816" y="2893"/>
                  </a:lnTo>
                  <a:lnTo>
                    <a:pt x="1316657" y="420298"/>
                  </a:lnTo>
                  <a:lnTo>
                    <a:pt x="1309186" y="418554"/>
                  </a:lnTo>
                  <a:lnTo>
                    <a:pt x="1301520" y="418261"/>
                  </a:lnTo>
                  <a:close/>
                  <a:moveTo>
                    <a:pt x="2893" y="1034322"/>
                  </a:moveTo>
                  <a:lnTo>
                    <a:pt x="420297" y="1090480"/>
                  </a:lnTo>
                  <a:lnTo>
                    <a:pt x="418554" y="1097951"/>
                  </a:lnTo>
                  <a:lnTo>
                    <a:pt x="418261" y="1105616"/>
                  </a:lnTo>
                  <a:lnTo>
                    <a:pt x="855" y="1049458"/>
                  </a:lnTo>
                  <a:close/>
                  <a:moveTo>
                    <a:pt x="274274" y="658223"/>
                  </a:moveTo>
                  <a:lnTo>
                    <a:pt x="524025" y="802416"/>
                  </a:lnTo>
                  <a:lnTo>
                    <a:pt x="516793" y="815877"/>
                  </a:lnTo>
                  <a:lnTo>
                    <a:pt x="266342" y="671279"/>
                  </a:lnTo>
                  <a:close/>
                  <a:moveTo>
                    <a:pt x="917308" y="164734"/>
                  </a:moveTo>
                  <a:lnTo>
                    <a:pt x="932100" y="160930"/>
                  </a:lnTo>
                  <a:lnTo>
                    <a:pt x="1006152" y="437297"/>
                  </a:lnTo>
                  <a:lnTo>
                    <a:pt x="991300" y="440877"/>
                  </a:lnTo>
                  <a:close/>
                  <a:moveTo>
                    <a:pt x="1041143" y="1951"/>
                  </a:moveTo>
                  <a:lnTo>
                    <a:pt x="1056290" y="0"/>
                  </a:lnTo>
                  <a:lnTo>
                    <a:pt x="1110379" y="420056"/>
                  </a:lnTo>
                  <a:lnTo>
                    <a:pt x="1095283" y="422406"/>
                  </a:lnTo>
                  <a:close/>
                  <a:moveTo>
                    <a:pt x="87609" y="729331"/>
                  </a:moveTo>
                  <a:lnTo>
                    <a:pt x="478803" y="892672"/>
                  </a:lnTo>
                  <a:lnTo>
                    <a:pt x="472547" y="906611"/>
                  </a:lnTo>
                  <a:lnTo>
                    <a:pt x="81723" y="743424"/>
                  </a:lnTo>
                  <a:lnTo>
                    <a:pt x="84666" y="736377"/>
                  </a:lnTo>
                  <a:close/>
                  <a:moveTo>
                    <a:pt x="446636" y="435837"/>
                  </a:moveTo>
                  <a:lnTo>
                    <a:pt x="649045" y="638246"/>
                  </a:lnTo>
                  <a:lnTo>
                    <a:pt x="642057" y="644612"/>
                  </a:lnTo>
                  <a:lnTo>
                    <a:pt x="638347" y="649147"/>
                  </a:lnTo>
                  <a:lnTo>
                    <a:pt x="435836" y="446636"/>
                  </a:lnTo>
                  <a:lnTo>
                    <a:pt x="440978" y="440979"/>
                  </a:lnTo>
                  <a:close/>
                  <a:moveTo>
                    <a:pt x="658223" y="274275"/>
                  </a:moveTo>
                  <a:lnTo>
                    <a:pt x="671279" y="266343"/>
                  </a:lnTo>
                  <a:lnTo>
                    <a:pt x="814473" y="514363"/>
                  </a:lnTo>
                  <a:lnTo>
                    <a:pt x="801367" y="522209"/>
                  </a:lnTo>
                  <a:close/>
                  <a:moveTo>
                    <a:pt x="735676" y="84934"/>
                  </a:moveTo>
                  <a:lnTo>
                    <a:pt x="749802" y="79129"/>
                  </a:lnTo>
                  <a:lnTo>
                    <a:pt x="909846" y="468633"/>
                  </a:lnTo>
                  <a:lnTo>
                    <a:pt x="895778" y="474580"/>
                  </a:lnTo>
                  <a:close/>
                  <a:moveTo>
                    <a:pt x="248376" y="456659"/>
                  </a:moveTo>
                  <a:lnTo>
                    <a:pt x="581852" y="714051"/>
                  </a:lnTo>
                  <a:lnTo>
                    <a:pt x="572397" y="726047"/>
                  </a:lnTo>
                  <a:lnTo>
                    <a:pt x="239044" y="468748"/>
                  </a:lnTo>
                  <a:lnTo>
                    <a:pt x="243710" y="462704"/>
                  </a:lnTo>
                  <a:close/>
                  <a:moveTo>
                    <a:pt x="462094" y="244150"/>
                  </a:moveTo>
                  <a:lnTo>
                    <a:pt x="474238" y="234887"/>
                  </a:lnTo>
                  <a:lnTo>
                    <a:pt x="729468" y="569472"/>
                  </a:lnTo>
                  <a:lnTo>
                    <a:pt x="723162" y="573797"/>
                  </a:lnTo>
                  <a:lnTo>
                    <a:pt x="717325" y="578735"/>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文本框 12"/>
          <p:cNvSpPr txBox="1"/>
          <p:nvPr/>
        </p:nvSpPr>
        <p:spPr>
          <a:xfrm>
            <a:off x="1729105" y="2725420"/>
            <a:ext cx="9187815" cy="1753235"/>
          </a:xfrm>
          <a:prstGeom prst="rect">
            <a:avLst/>
          </a:prstGeom>
          <a:effectLst/>
        </p:spPr>
        <p:txBody>
          <a:bodyPr wrap="square">
            <a:spAutoFit/>
          </a:bodyPr>
          <a:lstStyle>
            <a:defPPr>
              <a:defRPr lang="zh-CN"/>
            </a:defPPr>
            <a:lvl1pPr algn="ctr">
              <a:defRPr sz="7200" b="0">
                <a:ln w="12700">
                  <a:noFill/>
                </a:ln>
                <a:gradFill>
                  <a:gsLst>
                    <a:gs pos="50000">
                      <a:srgbClr val="FF0000"/>
                    </a:gs>
                    <a:gs pos="0">
                      <a:srgbClr val="C00000"/>
                    </a:gs>
                    <a:gs pos="100000">
                      <a:srgbClr val="C00000"/>
                    </a:gs>
                  </a:gsLst>
                  <a:lin ang="5400000" scaled="0"/>
                </a:gradFill>
                <a:effectLst>
                  <a:glow rad="190500">
                    <a:schemeClr val="accent4">
                      <a:lumMod val="20000"/>
                      <a:lumOff val="80000"/>
                    </a:schemeClr>
                  </a:glow>
                </a:effectLst>
                <a:latin typeface="方正特雅宋简" panose="02000000000000000000" pitchFamily="2" charset="-122"/>
                <a:ea typeface="方正特雅宋简" panose="02000000000000000000" pitchFamily="2" charset="-122"/>
                <a:cs typeface="八大山人 V2007" panose="02000600000000000000" pitchFamily="2" charset="-122"/>
              </a:defRPr>
            </a:lvl1pPr>
          </a:lstStyle>
          <a:p>
            <a:r>
              <a:rPr lang="zh-CN" altLang="en-US" sz="5400" b="1" dirty="0">
                <a:sym typeface="+mn-ea"/>
              </a:rPr>
              <a:t>组织群众是党开展一切工作的政治前提</a:t>
            </a:r>
            <a:endParaRPr lang="zh-CN" altLang="en-US" sz="5400" b="1" dirty="0"/>
          </a:p>
        </p:txBody>
      </p:sp>
      <p:sp>
        <p:nvSpPr>
          <p:cNvPr id="14" name="文本框 13"/>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endParaRPr lang="zh-CN" altLang="en-US" sz="2000" dirty="0"/>
          </a:p>
        </p:txBody>
      </p:sp>
    </p:spTree>
  </p:cSld>
  <p:clrMapOvr>
    <a:masterClrMapping/>
  </p:clrMapOvr>
  <mc:AlternateContent xmlns:mc="http://schemas.openxmlformats.org/markup-compatibility/2006">
    <mc:Choice xmlns:p14="http://schemas.microsoft.com/office/powerpoint/2010/main" Requires="p14">
      <p:transition spd="slow" p14:dur="800" advTm="0">
        <p14:flythrough dir="ou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26" presetClass="emph" presetSubtype="0" fill="hold" nodeType="withEffect">
                                  <p:stCondLst>
                                    <p:cond delay="1000"/>
                                  </p:stCondLst>
                                  <p:childTnLst>
                                    <p:animEffect transition="out" filter="fade">
                                      <p:cBhvr>
                                        <p:cTn id="16" dur="750" tmFilter="0, 0; .2, .5; .8, .5; 1, 0"/>
                                        <p:tgtEl>
                                          <p:spTgt spid="10"/>
                                        </p:tgtEl>
                                      </p:cBhvr>
                                    </p:animEffect>
                                    <p:animScale>
                                      <p:cBhvr>
                                        <p:cTn id="17" dur="375" autoRev="1" fill="hold"/>
                                        <p:tgtEl>
                                          <p:spTgt spid="10"/>
                                        </p:tgtEl>
                                      </p:cBhvr>
                                      <p:by x="105000" y="105000"/>
                                    </p:animScale>
                                  </p:childTnLst>
                                </p:cTn>
                              </p:par>
                              <p:par>
                                <p:cTn id="18" presetID="42" presetClass="entr" presetSubtype="0" fill="hold" grpId="0" nodeType="withEffect">
                                  <p:stCondLst>
                                    <p:cond delay="100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913383" y="425336"/>
            <a:ext cx="3383280" cy="645160"/>
          </a:xfrm>
          <a:prstGeom prst="rect">
            <a:avLst/>
          </a:prstGeom>
          <a:noFill/>
        </p:spPr>
        <p:txBody>
          <a:bodyPr wrap="none" rtlCol="0">
            <a:spAutoFit/>
          </a:bodyPr>
          <a:lstStyle/>
          <a:p>
            <a:pPr algn="l"/>
            <a:r>
              <a:rPr lang="zh-CN" altLang="en-US" sz="3600" dirty="0">
                <a:solidFill>
                  <a:srgbClr val="FF0000"/>
                </a:solidFill>
                <a:latin typeface="方正特雅宋简" panose="02000000000000000000" pitchFamily="2" charset="-122"/>
                <a:ea typeface="方正特雅宋简" panose="02000000000000000000" pitchFamily="2" charset="-122"/>
                <a:sym typeface="+mn-ea"/>
              </a:rPr>
              <a:t>从理论溯源上看</a:t>
            </a:r>
            <a:endParaRPr lang="zh-CN" altLang="en-US" sz="3600" dirty="0">
              <a:solidFill>
                <a:srgbClr val="FF0000"/>
              </a:solidFill>
              <a:latin typeface="方正特雅宋简" panose="02000000000000000000" pitchFamily="2" charset="-122"/>
              <a:ea typeface="方正特雅宋简" panose="02000000000000000000" pitchFamily="2" charset="-122"/>
              <a:sym typeface="+mn-ea"/>
            </a:endParaRPr>
          </a:p>
        </p:txBody>
      </p:sp>
      <p:sp>
        <p:nvSpPr>
          <p:cNvPr id="3" name="矩形 2"/>
          <p:cNvSpPr/>
          <p:nvPr/>
        </p:nvSpPr>
        <p:spPr>
          <a:xfrm>
            <a:off x="2780665" y="1871345"/>
            <a:ext cx="4838065" cy="1337945"/>
          </a:xfrm>
          <a:prstGeom prst="rect">
            <a:avLst/>
          </a:prstGeom>
          <a:noFill/>
        </p:spPr>
        <p:txBody>
          <a:bodyPr wrap="square" rtlCol="0">
            <a:spAutoFit/>
          </a:bodyPr>
          <a:lstStyle/>
          <a:p>
            <a:pPr indent="457200" algn="l">
              <a:lnSpc>
                <a:spcPct val="150000"/>
              </a:lnSpc>
              <a:buClrTx/>
              <a:buSzTx/>
              <a:buFontTx/>
            </a:pPr>
            <a:r>
              <a:rPr lang="zh-CN" altLang="en-US" b="1" dirty="0">
                <a:solidFill>
                  <a:srgbClr val="591300"/>
                </a:solidFill>
                <a:latin typeface="汉仪大宋简" panose="02010609000101010101" pitchFamily="49" charset="-122"/>
                <a:ea typeface="汉仪大宋简" panose="02010609000101010101" pitchFamily="49" charset="-122"/>
              </a:rPr>
              <a:t>人民是有组织的群众。有了人民，才有人民的公权力；有了公权力，才能按照“契约”赋予给政党，政党才能为人民管权用权。</a:t>
            </a:r>
            <a:endParaRPr lang="zh-CN" altLang="en-US" b="1" dirty="0">
              <a:solidFill>
                <a:srgbClr val="591300"/>
              </a:solidFill>
              <a:latin typeface="汉仪大宋简" panose="02010609000101010101" pitchFamily="49" charset="-122"/>
              <a:ea typeface="汉仪大宋简" panose="02010609000101010101" pitchFamily="49" charset="-122"/>
            </a:endParaRPr>
          </a:p>
        </p:txBody>
      </p:sp>
      <p:sp>
        <p:nvSpPr>
          <p:cNvPr id="5" name="矩形: 圆角 4"/>
          <p:cNvSpPr/>
          <p:nvPr/>
        </p:nvSpPr>
        <p:spPr>
          <a:xfrm>
            <a:off x="857250" y="2198370"/>
            <a:ext cx="1664970" cy="697865"/>
          </a:xfrm>
          <a:prstGeom prst="roundRect">
            <a:avLst>
              <a:gd name="adj"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latin typeface="方正特雅宋简" panose="02000000000000000000" pitchFamily="2" charset="-122"/>
                <a:ea typeface="方正特雅宋简" panose="02000000000000000000" pitchFamily="2" charset="-122"/>
                <a:sym typeface="+mn-ea"/>
              </a:rPr>
              <a:t>社会学认为</a:t>
            </a:r>
            <a:endParaRPr lang="zh-CN" altLang="en-US" sz="2000" b="1" dirty="0">
              <a:solidFill>
                <a:schemeClr val="bg1"/>
              </a:solidFill>
              <a:latin typeface="方正特雅宋简" panose="02000000000000000000" pitchFamily="2" charset="-122"/>
              <a:ea typeface="方正特雅宋简" panose="02000000000000000000" pitchFamily="2" charset="-122"/>
            </a:endParaRPr>
          </a:p>
        </p:txBody>
      </p:sp>
      <p:sp>
        <p:nvSpPr>
          <p:cNvPr id="6" name="矩形: 圆角 5"/>
          <p:cNvSpPr/>
          <p:nvPr/>
        </p:nvSpPr>
        <p:spPr>
          <a:xfrm>
            <a:off x="857250" y="4318000"/>
            <a:ext cx="1744980" cy="697865"/>
          </a:xfrm>
          <a:prstGeom prst="roundRect">
            <a:avLst>
              <a:gd name="adj"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latin typeface="方正特雅宋简" panose="02000000000000000000" pitchFamily="2" charset="-122"/>
                <a:ea typeface="方正特雅宋简" panose="02000000000000000000" pitchFamily="2" charset="-122"/>
              </a:rPr>
              <a:t>马克思主义群众史观认为</a:t>
            </a:r>
            <a:endParaRPr lang="zh-CN" altLang="en-US" sz="2000" b="1" dirty="0">
              <a:solidFill>
                <a:schemeClr val="bg1"/>
              </a:solidFill>
              <a:latin typeface="方正特雅宋简" panose="02000000000000000000" pitchFamily="2" charset="-122"/>
              <a:ea typeface="方正特雅宋简" panose="02000000000000000000" pitchFamily="2" charset="-122"/>
            </a:endParaRPr>
          </a:p>
        </p:txBody>
      </p:sp>
      <p:cxnSp>
        <p:nvCxnSpPr>
          <p:cNvPr id="11" name="直接连接符 10"/>
          <p:cNvCxnSpPr/>
          <p:nvPr/>
        </p:nvCxnSpPr>
        <p:spPr>
          <a:xfrm>
            <a:off x="753745" y="3509010"/>
            <a:ext cx="6600190" cy="1397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endParaRPr lang="zh-CN" altLang="en-US" sz="2000" dirty="0"/>
          </a:p>
        </p:txBody>
      </p:sp>
      <p:sp>
        <p:nvSpPr>
          <p:cNvPr id="4" name="矩形 3"/>
          <p:cNvSpPr/>
          <p:nvPr/>
        </p:nvSpPr>
        <p:spPr>
          <a:xfrm>
            <a:off x="2809240" y="4000500"/>
            <a:ext cx="4723765" cy="1337945"/>
          </a:xfrm>
          <a:prstGeom prst="rect">
            <a:avLst/>
          </a:prstGeom>
          <a:noFill/>
        </p:spPr>
        <p:txBody>
          <a:bodyPr wrap="square" rtlCol="0">
            <a:spAutoFit/>
          </a:bodyPr>
          <a:p>
            <a:pPr indent="457200" algn="l">
              <a:lnSpc>
                <a:spcPct val="150000"/>
              </a:lnSpc>
              <a:buClrTx/>
              <a:buSzTx/>
              <a:buFontTx/>
            </a:pPr>
            <a:r>
              <a:rPr lang="zh-CN" altLang="en-US" b="1" dirty="0">
                <a:solidFill>
                  <a:srgbClr val="591300"/>
                </a:solidFill>
                <a:latin typeface="汉仪大宋简" panose="02010609000101010101" pitchFamily="49" charset="-122"/>
                <a:ea typeface="汉仪大宋简" panose="02010609000101010101" pitchFamily="49" charset="-122"/>
              </a:rPr>
              <a:t>“人民群众是社会历史的创造者”，群众要被组织起来，参与到社会革命中去，只有通过这种方式，才能获得社会经济权利。</a:t>
            </a:r>
            <a:endParaRPr lang="zh-CN" altLang="en-US" b="1" dirty="0">
              <a:solidFill>
                <a:srgbClr val="591300"/>
              </a:solidFill>
              <a:latin typeface="汉仪大宋简" panose="02010609000101010101" pitchFamily="49" charset="-122"/>
              <a:ea typeface="汉仪大宋简" panose="0201060900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750"/>
                                        <p:tgtEl>
                                          <p:spTgt spid="5"/>
                                        </p:tgtEl>
                                      </p:cBhvr>
                                    </p:animEffect>
                                    <p:anim calcmode="lin" valueType="num">
                                      <p:cBhvr>
                                        <p:cTn id="11" dur="750" fill="hold"/>
                                        <p:tgtEl>
                                          <p:spTgt spid="5"/>
                                        </p:tgtEl>
                                        <p:attrNameLst>
                                          <p:attrName>ppt_x</p:attrName>
                                        </p:attrNameLst>
                                      </p:cBhvr>
                                      <p:tavLst>
                                        <p:tav tm="0">
                                          <p:val>
                                            <p:strVal val="#ppt_x"/>
                                          </p:val>
                                        </p:tav>
                                        <p:tav tm="100000">
                                          <p:val>
                                            <p:strVal val="#ppt_x"/>
                                          </p:val>
                                        </p:tav>
                                      </p:tavLst>
                                    </p:anim>
                                    <p:anim calcmode="lin" valueType="num">
                                      <p:cBhvr>
                                        <p:cTn id="12" dur="750" fill="hold"/>
                                        <p:tgtEl>
                                          <p:spTgt spid="5"/>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15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750"/>
                                        <p:tgtEl>
                                          <p:spTgt spid="6"/>
                                        </p:tgtEl>
                                      </p:cBhvr>
                                    </p:animEffect>
                                    <p:anim calcmode="lin" valueType="num">
                                      <p:cBhvr>
                                        <p:cTn id="16" dur="750" fill="hold"/>
                                        <p:tgtEl>
                                          <p:spTgt spid="6"/>
                                        </p:tgtEl>
                                        <p:attrNameLst>
                                          <p:attrName>ppt_x</p:attrName>
                                        </p:attrNameLst>
                                      </p:cBhvr>
                                      <p:tavLst>
                                        <p:tav tm="0">
                                          <p:val>
                                            <p:strVal val="#ppt_x"/>
                                          </p:val>
                                        </p:tav>
                                        <p:tav tm="100000">
                                          <p:val>
                                            <p:strVal val="#ppt_x"/>
                                          </p:val>
                                        </p:tav>
                                      </p:tavLst>
                                    </p:anim>
                                    <p:anim calcmode="lin" valueType="num">
                                      <p:cBhvr>
                                        <p:cTn id="17" dur="750" fill="hold"/>
                                        <p:tgtEl>
                                          <p:spTgt spid="6"/>
                                        </p:tgtEl>
                                        <p:attrNameLst>
                                          <p:attrName>ppt_y</p:attrName>
                                        </p:attrNameLst>
                                      </p:cBhvr>
                                      <p:tavLst>
                                        <p:tav tm="0">
                                          <p:val>
                                            <p:strVal val="#ppt_y+.1"/>
                                          </p:val>
                                        </p:tav>
                                        <p:tav tm="100000">
                                          <p:val>
                                            <p:strVal val="#ppt_y"/>
                                          </p:val>
                                        </p:tav>
                                      </p:tavLst>
                                    </p:anim>
                                  </p:childTnLst>
                                </p:cTn>
                              </p:par>
                              <p:par>
                                <p:cTn id="18" presetID="16" presetClass="entr" presetSubtype="37" fill="hold" nodeType="withEffect">
                                  <p:stCondLst>
                                    <p:cond delay="750"/>
                                  </p:stCondLst>
                                  <p:childTnLst>
                                    <p:set>
                                      <p:cBhvr>
                                        <p:cTn id="19" dur="1" fill="hold">
                                          <p:stCondLst>
                                            <p:cond delay="0"/>
                                          </p:stCondLst>
                                        </p:cTn>
                                        <p:tgtEl>
                                          <p:spTgt spid="11"/>
                                        </p:tgtEl>
                                        <p:attrNameLst>
                                          <p:attrName>style.visibility</p:attrName>
                                        </p:attrNameLst>
                                      </p:cBhvr>
                                      <p:to>
                                        <p:strVal val="visible"/>
                                      </p:to>
                                    </p:set>
                                    <p:animEffect transition="in" filter="barn(outVertical)">
                                      <p:cBhvr>
                                        <p:cTn id="20" dur="1000"/>
                                        <p:tgtEl>
                                          <p:spTgt spid="11"/>
                                        </p:tgtEl>
                                      </p:cBhvr>
                                    </p:animEffect>
                                  </p:childTnLst>
                                </p:cTn>
                              </p:par>
                              <p:par>
                                <p:cTn id="21" presetID="31" presetClass="entr" presetSubtype="0" fill="hold" grpId="0" nodeType="withEffect">
                                  <p:stCondLst>
                                    <p:cond delay="750"/>
                                  </p:stCondLst>
                                  <p:iterate type="lt">
                                    <p:tmPct val="575"/>
                                  </p:iterate>
                                  <p:childTnLst>
                                    <p:set>
                                      <p:cBhvr>
                                        <p:cTn id="22" dur="1" fill="hold">
                                          <p:stCondLst>
                                            <p:cond delay="0"/>
                                          </p:stCondLst>
                                        </p:cTn>
                                        <p:tgtEl>
                                          <p:spTgt spid="3"/>
                                        </p:tgtEl>
                                        <p:attrNameLst>
                                          <p:attrName>style.visibility</p:attrName>
                                        </p:attrNameLst>
                                      </p:cBhvr>
                                      <p:to>
                                        <p:strVal val="visible"/>
                                      </p:to>
                                    </p:set>
                                    <p:anim calcmode="lin" valueType="num">
                                      <p:cBhvr>
                                        <p:cTn id="23" dur="750" fill="hold"/>
                                        <p:tgtEl>
                                          <p:spTgt spid="3"/>
                                        </p:tgtEl>
                                        <p:attrNameLst>
                                          <p:attrName>ppt_w</p:attrName>
                                        </p:attrNameLst>
                                      </p:cBhvr>
                                      <p:tavLst>
                                        <p:tav tm="0">
                                          <p:val>
                                            <p:fltVal val="0"/>
                                          </p:val>
                                        </p:tav>
                                        <p:tav tm="100000">
                                          <p:val>
                                            <p:strVal val="#ppt_w"/>
                                          </p:val>
                                        </p:tav>
                                      </p:tavLst>
                                    </p:anim>
                                    <p:anim calcmode="lin" valueType="num">
                                      <p:cBhvr>
                                        <p:cTn id="24" dur="750" fill="hold"/>
                                        <p:tgtEl>
                                          <p:spTgt spid="3"/>
                                        </p:tgtEl>
                                        <p:attrNameLst>
                                          <p:attrName>ppt_h</p:attrName>
                                        </p:attrNameLst>
                                      </p:cBhvr>
                                      <p:tavLst>
                                        <p:tav tm="0">
                                          <p:val>
                                            <p:fltVal val="0"/>
                                          </p:val>
                                        </p:tav>
                                        <p:tav tm="100000">
                                          <p:val>
                                            <p:strVal val="#ppt_h"/>
                                          </p:val>
                                        </p:tav>
                                      </p:tavLst>
                                    </p:anim>
                                    <p:anim calcmode="lin" valueType="num">
                                      <p:cBhvr>
                                        <p:cTn id="25" dur="750" fill="hold"/>
                                        <p:tgtEl>
                                          <p:spTgt spid="3"/>
                                        </p:tgtEl>
                                        <p:attrNameLst>
                                          <p:attrName>style.rotation</p:attrName>
                                        </p:attrNameLst>
                                      </p:cBhvr>
                                      <p:tavLst>
                                        <p:tav tm="0">
                                          <p:val>
                                            <p:fltVal val="90"/>
                                          </p:val>
                                        </p:tav>
                                        <p:tav tm="100000">
                                          <p:val>
                                            <p:fltVal val="0"/>
                                          </p:val>
                                        </p:tav>
                                      </p:tavLst>
                                    </p:anim>
                                    <p:animEffect transition="in" filter="fade">
                                      <p:cBhvr>
                                        <p:cTn id="26" dur="750"/>
                                        <p:tgtEl>
                                          <p:spTgt spid="3"/>
                                        </p:tgtEl>
                                      </p:cBhvr>
                                    </p:animEffect>
                                  </p:childTnLst>
                                </p:cTn>
                              </p:par>
                            </p:childTnLst>
                          </p:cTn>
                        </p:par>
                        <p:par>
                          <p:cTn id="27" fill="hold">
                            <p:stCondLst>
                              <p:cond delay="0"/>
                            </p:stCondLst>
                            <p:childTnLst>
                              <p:par>
                                <p:cTn id="28" presetID="10"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500"/>
                                        <p:tgtEl>
                                          <p:spTgt spid="10"/>
                                        </p:tgtEl>
                                      </p:cBhvr>
                                    </p:animEffect>
                                  </p:childTnLst>
                                </p:cTn>
                              </p:par>
                              <p:par>
                                <p:cTn id="31" presetID="31" presetClass="entr" presetSubtype="0" fill="hold" grpId="0" nodeType="withEffect">
                                  <p:stCondLst>
                                    <p:cond delay="750"/>
                                  </p:stCondLst>
                                  <p:iterate type="lt">
                                    <p:tmPct val="575"/>
                                  </p:iterate>
                                  <p:childTnLst>
                                    <p:set>
                                      <p:cBhvr>
                                        <p:cTn id="32" dur="1" fill="hold">
                                          <p:stCondLst>
                                            <p:cond delay="0"/>
                                          </p:stCondLst>
                                        </p:cTn>
                                        <p:tgtEl>
                                          <p:spTgt spid="4"/>
                                        </p:tgtEl>
                                        <p:attrNameLst>
                                          <p:attrName>style.visibility</p:attrName>
                                        </p:attrNameLst>
                                      </p:cBhvr>
                                      <p:to>
                                        <p:strVal val="visible"/>
                                      </p:to>
                                    </p:set>
                                    <p:anim calcmode="lin" valueType="num">
                                      <p:cBhvr>
                                        <p:cTn id="33" dur="750" fill="hold"/>
                                        <p:tgtEl>
                                          <p:spTgt spid="4"/>
                                        </p:tgtEl>
                                        <p:attrNameLst>
                                          <p:attrName>ppt_w</p:attrName>
                                        </p:attrNameLst>
                                      </p:cBhvr>
                                      <p:tavLst>
                                        <p:tav tm="0">
                                          <p:val>
                                            <p:fltVal val="0"/>
                                          </p:val>
                                        </p:tav>
                                        <p:tav tm="100000">
                                          <p:val>
                                            <p:strVal val="#ppt_w"/>
                                          </p:val>
                                        </p:tav>
                                      </p:tavLst>
                                    </p:anim>
                                    <p:anim calcmode="lin" valueType="num">
                                      <p:cBhvr>
                                        <p:cTn id="34" dur="750" fill="hold"/>
                                        <p:tgtEl>
                                          <p:spTgt spid="4"/>
                                        </p:tgtEl>
                                        <p:attrNameLst>
                                          <p:attrName>ppt_h</p:attrName>
                                        </p:attrNameLst>
                                      </p:cBhvr>
                                      <p:tavLst>
                                        <p:tav tm="0">
                                          <p:val>
                                            <p:fltVal val="0"/>
                                          </p:val>
                                        </p:tav>
                                        <p:tav tm="100000">
                                          <p:val>
                                            <p:strVal val="#ppt_h"/>
                                          </p:val>
                                        </p:tav>
                                      </p:tavLst>
                                    </p:anim>
                                    <p:anim calcmode="lin" valueType="num">
                                      <p:cBhvr>
                                        <p:cTn id="35" dur="750" fill="hold"/>
                                        <p:tgtEl>
                                          <p:spTgt spid="4"/>
                                        </p:tgtEl>
                                        <p:attrNameLst>
                                          <p:attrName>style.rotation</p:attrName>
                                        </p:attrNameLst>
                                      </p:cBhvr>
                                      <p:tavLst>
                                        <p:tav tm="0">
                                          <p:val>
                                            <p:fltVal val="90"/>
                                          </p:val>
                                        </p:tav>
                                        <p:tav tm="100000">
                                          <p:val>
                                            <p:fltVal val="0"/>
                                          </p:val>
                                        </p:tav>
                                      </p:tavLst>
                                    </p:anim>
                                    <p:animEffect transition="in" filter="fade">
                                      <p:cBhvr>
                                        <p:cTn id="36"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bldLvl="0" animBg="1"/>
      <p:bldP spid="6" grpId="0" bldLvl="0" animBg="1"/>
      <p:bldP spid="10"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913383" y="425336"/>
            <a:ext cx="3396615" cy="645160"/>
          </a:xfrm>
          <a:prstGeom prst="rect">
            <a:avLst/>
          </a:prstGeom>
          <a:noFill/>
        </p:spPr>
        <p:txBody>
          <a:bodyPr wrap="none" rtlCol="0">
            <a:spAutoFit/>
          </a:bodyPr>
          <a:lstStyle/>
          <a:p>
            <a:r>
              <a:rPr lang="zh-CN" altLang="en-US" sz="3600" b="1" dirty="0">
                <a:solidFill>
                  <a:srgbClr val="FF0000"/>
                </a:solidFill>
                <a:latin typeface="方正特雅宋简" panose="02000000000000000000" pitchFamily="2" charset="-122"/>
                <a:ea typeface="方正特雅宋简" panose="02000000000000000000" pitchFamily="2" charset="-122"/>
              </a:rPr>
              <a:t>从历史演进上看</a:t>
            </a:r>
            <a:endParaRPr lang="zh-CN" altLang="en-US" sz="3600" b="1" dirty="0">
              <a:solidFill>
                <a:srgbClr val="FF0000"/>
              </a:solidFill>
              <a:latin typeface="方正特雅宋简" panose="02000000000000000000" pitchFamily="2" charset="-122"/>
              <a:ea typeface="方正特雅宋简" panose="02000000000000000000" pitchFamily="2" charset="-122"/>
            </a:endParaRPr>
          </a:p>
        </p:txBody>
      </p:sp>
      <p:sp>
        <p:nvSpPr>
          <p:cNvPr id="3" name="矩形 2"/>
          <p:cNvSpPr/>
          <p:nvPr/>
        </p:nvSpPr>
        <p:spPr>
          <a:xfrm>
            <a:off x="5676900" y="3609280"/>
            <a:ext cx="5320086" cy="1337945"/>
          </a:xfrm>
          <a:prstGeom prst="rect">
            <a:avLst/>
          </a:prstGeom>
          <a:noFill/>
        </p:spPr>
        <p:txBody>
          <a:bodyPr wrap="square" rtlCol="0">
            <a:spAutoFit/>
          </a:bodyPr>
          <a:lstStyle/>
          <a:p>
            <a:pPr indent="457200" algn="l">
              <a:lnSpc>
                <a:spcPct val="150000"/>
              </a:lnSpc>
              <a:buClrTx/>
              <a:buSzTx/>
              <a:buFontTx/>
            </a:pPr>
            <a:r>
              <a:rPr lang="zh-CN" altLang="en-US" b="1" dirty="0">
                <a:solidFill>
                  <a:srgbClr val="591300"/>
                </a:solidFill>
                <a:latin typeface="汉仪大宋简" panose="02010609000101010101" pitchFamily="49" charset="-122"/>
                <a:ea typeface="汉仪大宋简" panose="02010609000101010101" pitchFamily="49" charset="-122"/>
              </a:rPr>
              <a:t>纵观历史就会发现，仕途起伏、朝代更替、国政兴潜，其决定性因素都在于是否赢得民心。一个政党、一个政权，其前途命运就取决于民心向背。</a:t>
            </a:r>
            <a:endParaRPr lang="zh-CN" altLang="en-US" b="1" dirty="0">
              <a:solidFill>
                <a:srgbClr val="591300"/>
              </a:solidFill>
              <a:latin typeface="汉仪大宋简" panose="02010609000101010101" pitchFamily="49" charset="-122"/>
              <a:ea typeface="汉仪大宋简" panose="02010609000101010101" pitchFamily="49" charset="-122"/>
            </a:endParaRPr>
          </a:p>
        </p:txBody>
      </p:sp>
      <p:sp>
        <p:nvSpPr>
          <p:cNvPr id="5" name="矩形 4"/>
          <p:cNvSpPr/>
          <p:nvPr/>
        </p:nvSpPr>
        <p:spPr>
          <a:xfrm>
            <a:off x="5676900" y="2222400"/>
            <a:ext cx="5320086" cy="737235"/>
          </a:xfrm>
          <a:prstGeom prst="rect">
            <a:avLst/>
          </a:prstGeom>
          <a:noFill/>
        </p:spPr>
        <p:txBody>
          <a:bodyPr wrap="square" rtlCol="0">
            <a:spAutoFit/>
          </a:bodyPr>
          <a:lstStyle/>
          <a:p>
            <a:pPr algn="ctr">
              <a:lnSpc>
                <a:spcPct val="150000"/>
              </a:lnSpc>
            </a:pPr>
            <a:r>
              <a:rPr lang="zh-CN" altLang="en-US" sz="2800" b="1" dirty="0">
                <a:solidFill>
                  <a:srgbClr val="FF0000"/>
                </a:solidFill>
                <a:latin typeface="方正特雅宋简" panose="02000000000000000000" pitchFamily="2" charset="-122"/>
                <a:ea typeface="方正特雅宋简" panose="02000000000000000000" pitchFamily="2" charset="-122"/>
              </a:rPr>
              <a:t>得民心者得天下</a:t>
            </a:r>
            <a:endParaRPr lang="zh-CN" altLang="en-US" sz="2800" b="1" dirty="0">
              <a:solidFill>
                <a:srgbClr val="FF0000"/>
              </a:solidFill>
              <a:latin typeface="方正特雅宋简" panose="02000000000000000000" pitchFamily="2" charset="-122"/>
              <a:ea typeface="方正特雅宋简" panose="02000000000000000000" pitchFamily="2" charset="-122"/>
            </a:endParaRPr>
          </a:p>
        </p:txBody>
      </p:sp>
      <p:grpSp>
        <p:nvGrpSpPr>
          <p:cNvPr id="17" name="组合 16"/>
          <p:cNvGrpSpPr/>
          <p:nvPr/>
        </p:nvGrpSpPr>
        <p:grpSpPr>
          <a:xfrm>
            <a:off x="5676900" y="3091656"/>
            <a:ext cx="5320086" cy="268288"/>
            <a:chOff x="1511300" y="3091656"/>
            <a:chExt cx="5320086" cy="268288"/>
          </a:xfrm>
        </p:grpSpPr>
        <p:grpSp>
          <p:nvGrpSpPr>
            <p:cNvPr id="16" name="组合 15"/>
            <p:cNvGrpSpPr/>
            <p:nvPr/>
          </p:nvGrpSpPr>
          <p:grpSpPr>
            <a:xfrm>
              <a:off x="1511300" y="3225800"/>
              <a:ext cx="5320086" cy="0"/>
              <a:chOff x="1511300" y="3225800"/>
              <a:chExt cx="5320086" cy="0"/>
            </a:xfrm>
          </p:grpSpPr>
          <p:cxnSp>
            <p:nvCxnSpPr>
              <p:cNvPr id="8" name="直接连接符 7"/>
              <p:cNvCxnSpPr/>
              <p:nvPr/>
            </p:nvCxnSpPr>
            <p:spPr>
              <a:xfrm>
                <a:off x="1511300" y="3225800"/>
                <a:ext cx="198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4851386" y="3225800"/>
                <a:ext cx="198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 name="组合 14"/>
            <p:cNvGrpSpPr/>
            <p:nvPr/>
          </p:nvGrpSpPr>
          <p:grpSpPr>
            <a:xfrm>
              <a:off x="3688952" y="3091656"/>
              <a:ext cx="964782" cy="268288"/>
              <a:chOff x="3771104" y="3091656"/>
              <a:chExt cx="964782" cy="268288"/>
            </a:xfrm>
          </p:grpSpPr>
          <p:sp>
            <p:nvSpPr>
              <p:cNvPr id="10" name="星形: 五角 9"/>
              <p:cNvSpPr/>
              <p:nvPr/>
            </p:nvSpPr>
            <p:spPr>
              <a:xfrm>
                <a:off x="4123719" y="3091656"/>
                <a:ext cx="268288" cy="268288"/>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星形: 五角 10"/>
              <p:cNvSpPr/>
              <p:nvPr/>
            </p:nvSpPr>
            <p:spPr>
              <a:xfrm>
                <a:off x="3918929" y="3146028"/>
                <a:ext cx="159544" cy="159544"/>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星形: 五角 11"/>
              <p:cNvSpPr/>
              <p:nvPr/>
            </p:nvSpPr>
            <p:spPr>
              <a:xfrm>
                <a:off x="4432885" y="3146028"/>
                <a:ext cx="159544" cy="159544"/>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星形: 五角 12"/>
              <p:cNvSpPr/>
              <p:nvPr/>
            </p:nvSpPr>
            <p:spPr>
              <a:xfrm>
                <a:off x="4633307" y="3174510"/>
                <a:ext cx="102579" cy="102579"/>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星形: 五角 13"/>
              <p:cNvSpPr/>
              <p:nvPr/>
            </p:nvSpPr>
            <p:spPr>
              <a:xfrm>
                <a:off x="3771104" y="3174510"/>
                <a:ext cx="102579" cy="102579"/>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8" name="文本框 17"/>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endParaRPr lang="zh-CN" altLang="en-US" sz="2000" dirty="0"/>
          </a:p>
        </p:txBody>
      </p:sp>
      <p:pic>
        <p:nvPicPr>
          <p:cNvPr id="105" name="图片 104"/>
          <p:cNvPicPr/>
          <p:nvPr/>
        </p:nvPicPr>
        <p:blipFill>
          <a:blip r:embed="rId1"/>
          <a:stretch>
            <a:fillRect/>
          </a:stretch>
        </p:blipFill>
        <p:spPr>
          <a:xfrm>
            <a:off x="638810" y="2406015"/>
            <a:ext cx="4487545" cy="3192780"/>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par>
                                <p:cTn id="13" presetID="16" presetClass="entr" presetSubtype="37" fill="hold"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barn(outVertical)">
                                      <p:cBhvr>
                                        <p:cTn id="15" dur="1000"/>
                                        <p:tgtEl>
                                          <p:spTgt spid="17"/>
                                        </p:tgtEl>
                                      </p:cBhvr>
                                    </p:animEffect>
                                  </p:childTnLst>
                                </p:cTn>
                              </p:par>
                              <p:par>
                                <p:cTn id="16" presetID="31" presetClass="entr" presetSubtype="0" fill="hold" grpId="0" nodeType="withEffect">
                                  <p:stCondLst>
                                    <p:cond delay="500"/>
                                  </p:stCondLst>
                                  <p:iterate type="lt">
                                    <p:tmPct val="575"/>
                                  </p:iterate>
                                  <p:childTnLst>
                                    <p:set>
                                      <p:cBhvr>
                                        <p:cTn id="17" dur="1" fill="hold">
                                          <p:stCondLst>
                                            <p:cond delay="0"/>
                                          </p:stCondLst>
                                        </p:cTn>
                                        <p:tgtEl>
                                          <p:spTgt spid="3"/>
                                        </p:tgtEl>
                                        <p:attrNameLst>
                                          <p:attrName>style.visibility</p:attrName>
                                        </p:attrNameLst>
                                      </p:cBhvr>
                                      <p:to>
                                        <p:strVal val="visible"/>
                                      </p:to>
                                    </p:set>
                                    <p:anim calcmode="lin" valueType="num">
                                      <p:cBhvr>
                                        <p:cTn id="18" dur="750" fill="hold"/>
                                        <p:tgtEl>
                                          <p:spTgt spid="3"/>
                                        </p:tgtEl>
                                        <p:attrNameLst>
                                          <p:attrName>ppt_w</p:attrName>
                                        </p:attrNameLst>
                                      </p:cBhvr>
                                      <p:tavLst>
                                        <p:tav tm="0">
                                          <p:val>
                                            <p:fltVal val="0"/>
                                          </p:val>
                                        </p:tav>
                                        <p:tav tm="100000">
                                          <p:val>
                                            <p:strVal val="#ppt_w"/>
                                          </p:val>
                                        </p:tav>
                                      </p:tavLst>
                                    </p:anim>
                                    <p:anim calcmode="lin" valueType="num">
                                      <p:cBhvr>
                                        <p:cTn id="19" dur="750" fill="hold"/>
                                        <p:tgtEl>
                                          <p:spTgt spid="3"/>
                                        </p:tgtEl>
                                        <p:attrNameLst>
                                          <p:attrName>ppt_h</p:attrName>
                                        </p:attrNameLst>
                                      </p:cBhvr>
                                      <p:tavLst>
                                        <p:tav tm="0">
                                          <p:val>
                                            <p:fltVal val="0"/>
                                          </p:val>
                                        </p:tav>
                                        <p:tav tm="100000">
                                          <p:val>
                                            <p:strVal val="#ppt_h"/>
                                          </p:val>
                                        </p:tav>
                                      </p:tavLst>
                                    </p:anim>
                                    <p:anim calcmode="lin" valueType="num">
                                      <p:cBhvr>
                                        <p:cTn id="20" dur="750" fill="hold"/>
                                        <p:tgtEl>
                                          <p:spTgt spid="3"/>
                                        </p:tgtEl>
                                        <p:attrNameLst>
                                          <p:attrName>style.rotation</p:attrName>
                                        </p:attrNameLst>
                                      </p:cBhvr>
                                      <p:tavLst>
                                        <p:tav tm="0">
                                          <p:val>
                                            <p:fltVal val="90"/>
                                          </p:val>
                                        </p:tav>
                                        <p:tav tm="100000">
                                          <p:val>
                                            <p:fltVal val="0"/>
                                          </p:val>
                                        </p:tav>
                                      </p:tavLst>
                                    </p:anim>
                                    <p:animEffect transition="in" filter="fade">
                                      <p:cBhvr>
                                        <p:cTn id="21" dur="750"/>
                                        <p:tgtEl>
                                          <p:spTgt spid="3"/>
                                        </p:tgtEl>
                                      </p:cBhvr>
                                    </p:animEffect>
                                  </p:childTnLst>
                                </p:cTn>
                              </p:par>
                            </p:childTnLst>
                          </p:cTn>
                        </p:par>
                        <p:par>
                          <p:cTn id="22" fill="hold">
                            <p:stCondLst>
                              <p:cond delay="0"/>
                            </p:stCondLst>
                            <p:childTnLst>
                              <p:par>
                                <p:cTn id="23" presetID="10" presetClass="entr" presetSubtype="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913383" y="425336"/>
            <a:ext cx="3383280" cy="645160"/>
          </a:xfrm>
          <a:prstGeom prst="rect">
            <a:avLst/>
          </a:prstGeom>
          <a:noFill/>
        </p:spPr>
        <p:txBody>
          <a:bodyPr wrap="none" rtlCol="0">
            <a:spAutoFit/>
          </a:bodyPr>
          <a:lstStyle/>
          <a:p>
            <a:r>
              <a:rPr lang="zh-CN" altLang="en-US" sz="3600" dirty="0">
                <a:solidFill>
                  <a:srgbClr val="FF0000"/>
                </a:solidFill>
                <a:latin typeface="方正特雅宋简" panose="02000000000000000000" pitchFamily="2" charset="-122"/>
                <a:ea typeface="方正特雅宋简" panose="02000000000000000000" pitchFamily="2" charset="-122"/>
              </a:rPr>
              <a:t>从正反对比上看</a:t>
            </a:r>
            <a:endParaRPr lang="zh-CN" altLang="en-US" sz="3600" dirty="0">
              <a:solidFill>
                <a:srgbClr val="FF0000"/>
              </a:solidFill>
              <a:latin typeface="方正特雅宋简" panose="02000000000000000000" pitchFamily="2" charset="-122"/>
              <a:ea typeface="方正特雅宋简" panose="02000000000000000000" pitchFamily="2" charset="-122"/>
            </a:endParaRPr>
          </a:p>
        </p:txBody>
      </p:sp>
      <p:sp>
        <p:nvSpPr>
          <p:cNvPr id="3" name="矩形 2"/>
          <p:cNvSpPr/>
          <p:nvPr/>
        </p:nvSpPr>
        <p:spPr>
          <a:xfrm>
            <a:off x="4069715" y="2423160"/>
            <a:ext cx="4711700" cy="4246245"/>
          </a:xfrm>
          <a:prstGeom prst="rect">
            <a:avLst/>
          </a:prstGeom>
          <a:noFill/>
        </p:spPr>
        <p:txBody>
          <a:bodyPr wrap="square" rtlCol="0">
            <a:spAutoFit/>
          </a:bodyPr>
          <a:lstStyle/>
          <a:p>
            <a:pPr indent="457200" fontAlgn="auto">
              <a:lnSpc>
                <a:spcPct val="150000"/>
              </a:lnSpc>
            </a:pPr>
            <a:r>
              <a:rPr lang="zh-CN" altLang="en-US" b="1" dirty="0">
                <a:solidFill>
                  <a:srgbClr val="591300"/>
                </a:solidFill>
                <a:latin typeface="汉仪大宋简" panose="02010609000101010101" pitchFamily="49" charset="-122"/>
                <a:ea typeface="汉仪大宋简" panose="02010609000101010101" pitchFamily="49" charset="-122"/>
              </a:rPr>
              <a:t>当年的共产党与国民党的根本区别是什么？就是国民党要扮演“上帝”，给人民送“和平”送祈祷，而共产党则要人民自己当“救世主”，自己去闹革命、倒军阀、均地权；国民党在平民百姓中没有根，而共产党广泛植根于劳苦大众，始终与无产者打成一片；国民党完成了“上层建筑”的改组，而共产党完成了“下层阶级”的改造，恰恰是对下层群众的组织领导，才最终赢得了革命胜利。</a:t>
            </a:r>
            <a:endParaRPr lang="zh-CN" altLang="en-US" b="1" dirty="0">
              <a:solidFill>
                <a:srgbClr val="591300"/>
              </a:solidFill>
              <a:latin typeface="汉仪大宋简" panose="02010609000101010101" pitchFamily="49" charset="-122"/>
              <a:ea typeface="汉仪大宋简" panose="02010609000101010101" pitchFamily="49" charset="-122"/>
            </a:endParaRPr>
          </a:p>
        </p:txBody>
      </p:sp>
      <p:sp>
        <p:nvSpPr>
          <p:cNvPr id="13" name="矩形 12"/>
          <p:cNvSpPr/>
          <p:nvPr/>
        </p:nvSpPr>
        <p:spPr>
          <a:xfrm>
            <a:off x="1452820" y="1639662"/>
            <a:ext cx="1479800" cy="69668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方正特雅宋简" panose="02000000000000000000" pitchFamily="2" charset="-122"/>
                <a:ea typeface="方正特雅宋简" panose="02000000000000000000" pitchFamily="2" charset="-122"/>
              </a:rPr>
              <a:t>共产党</a:t>
            </a:r>
            <a:endParaRPr lang="zh-CN" altLang="en-US" sz="2400" b="1" dirty="0">
              <a:latin typeface="方正特雅宋简" panose="02000000000000000000" pitchFamily="2" charset="-122"/>
              <a:ea typeface="方正特雅宋简" panose="02000000000000000000" pitchFamily="2" charset="-122"/>
            </a:endParaRPr>
          </a:p>
        </p:txBody>
      </p:sp>
      <p:sp>
        <p:nvSpPr>
          <p:cNvPr id="14" name="矩形 13"/>
          <p:cNvSpPr/>
          <p:nvPr/>
        </p:nvSpPr>
        <p:spPr>
          <a:xfrm>
            <a:off x="9331042" y="1639662"/>
            <a:ext cx="1479800" cy="69668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方正特雅宋简" panose="02000000000000000000" pitchFamily="2" charset="-122"/>
                <a:ea typeface="方正特雅宋简" panose="02000000000000000000" pitchFamily="2" charset="-122"/>
              </a:rPr>
              <a:t>国民党</a:t>
            </a:r>
            <a:endParaRPr lang="zh-CN" altLang="en-US" sz="2400" b="1" dirty="0">
              <a:latin typeface="方正特雅宋简" panose="02000000000000000000" pitchFamily="2" charset="-122"/>
              <a:ea typeface="方正特雅宋简" panose="02000000000000000000" pitchFamily="2" charset="-122"/>
            </a:endParaRPr>
          </a:p>
        </p:txBody>
      </p:sp>
      <p:sp>
        <p:nvSpPr>
          <p:cNvPr id="16" name="文本框 15"/>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endParaRPr lang="zh-CN" altLang="en-US" sz="2000" dirty="0"/>
          </a:p>
        </p:txBody>
      </p:sp>
      <p:sp>
        <p:nvSpPr>
          <p:cNvPr id="4" name="文本框 3"/>
          <p:cNvSpPr txBox="1"/>
          <p:nvPr/>
        </p:nvSpPr>
        <p:spPr>
          <a:xfrm>
            <a:off x="5991860" y="1696085"/>
            <a:ext cx="649605" cy="583565"/>
          </a:xfrm>
          <a:prstGeom prst="rect">
            <a:avLst/>
          </a:prstGeom>
          <a:noFill/>
        </p:spPr>
        <p:txBody>
          <a:bodyPr wrap="square" rtlCol="0">
            <a:spAutoFit/>
          </a:bodyPr>
          <a:p>
            <a:r>
              <a:rPr lang="en-US" altLang="zh-CN" sz="3200">
                <a:latin typeface="HGB1X_CNKI" panose="02000500000000000000" charset="-122"/>
                <a:ea typeface="HGB1X_CNKI" panose="02000500000000000000" charset="-122"/>
              </a:rPr>
              <a:t>VS</a:t>
            </a:r>
            <a:endParaRPr lang="en-US" altLang="zh-CN" sz="3200">
              <a:latin typeface="HGB1X_CNKI" panose="02000500000000000000" charset="-122"/>
              <a:ea typeface="HGB1X_CNKI" panose="02000500000000000000" charset="-122"/>
            </a:endParaRPr>
          </a:p>
        </p:txBody>
      </p:sp>
      <p:pic>
        <p:nvPicPr>
          <p:cNvPr id="106" name="图片 105"/>
          <p:cNvPicPr/>
          <p:nvPr/>
        </p:nvPicPr>
        <p:blipFill>
          <a:blip r:embed="rId1"/>
          <a:stretch>
            <a:fillRect/>
          </a:stretch>
        </p:blipFill>
        <p:spPr>
          <a:xfrm>
            <a:off x="355600" y="2905125"/>
            <a:ext cx="3275330" cy="3010535"/>
          </a:xfrm>
          <a:prstGeom prst="rect">
            <a:avLst/>
          </a:prstGeom>
          <a:noFill/>
          <a:ln w="9525">
            <a:noFill/>
          </a:ln>
        </p:spPr>
      </p:pic>
      <p:pic>
        <p:nvPicPr>
          <p:cNvPr id="107" name="图片 106"/>
          <p:cNvPicPr/>
          <p:nvPr/>
        </p:nvPicPr>
        <p:blipFill>
          <a:blip r:embed="rId2"/>
          <a:stretch>
            <a:fillRect/>
          </a:stretch>
        </p:blipFill>
        <p:spPr>
          <a:xfrm>
            <a:off x="8936355" y="2904490"/>
            <a:ext cx="2943225" cy="3011805"/>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invX="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1000"/>
                                        <p:tgtEl>
                                          <p:spTgt spid="13"/>
                                        </p:tgtEl>
                                      </p:cBhvr>
                                    </p:animEffect>
                                  </p:childTnLst>
                                </p:cTn>
                              </p:par>
                              <p:par>
                                <p:cTn id="11" presetID="22" presetClass="entr" presetSubtype="2" fill="hold" grpId="0" nodeType="withEffect">
                                  <p:stCondLst>
                                    <p:cond delay="750"/>
                                  </p:stCondLst>
                                  <p:childTnLst>
                                    <p:set>
                                      <p:cBhvr>
                                        <p:cTn id="12" dur="1" fill="hold">
                                          <p:stCondLst>
                                            <p:cond delay="0"/>
                                          </p:stCondLst>
                                        </p:cTn>
                                        <p:tgtEl>
                                          <p:spTgt spid="14"/>
                                        </p:tgtEl>
                                        <p:attrNameLst>
                                          <p:attrName>style.visibility</p:attrName>
                                        </p:attrNameLst>
                                      </p:cBhvr>
                                      <p:to>
                                        <p:strVal val="visible"/>
                                      </p:to>
                                    </p:set>
                                    <p:animEffect transition="in" filter="wipe(right)">
                                      <p:cBhvr>
                                        <p:cTn id="13" dur="1000"/>
                                        <p:tgtEl>
                                          <p:spTgt spid="14"/>
                                        </p:tgtEl>
                                      </p:cBhvr>
                                    </p:animEffect>
                                  </p:childTnLst>
                                </p:cTn>
                              </p:par>
                              <p:par>
                                <p:cTn id="14" presetID="31" presetClass="entr" presetSubtype="0" fill="hold" grpId="0" nodeType="withEffect">
                                  <p:stCondLst>
                                    <p:cond delay="750"/>
                                  </p:stCondLst>
                                  <p:iterate type="lt">
                                    <p:tmPct val="575"/>
                                  </p:iterate>
                                  <p:childTnLst>
                                    <p:set>
                                      <p:cBhvr>
                                        <p:cTn id="15" dur="1" fill="hold">
                                          <p:stCondLst>
                                            <p:cond delay="0"/>
                                          </p:stCondLst>
                                        </p:cTn>
                                        <p:tgtEl>
                                          <p:spTgt spid="3"/>
                                        </p:tgtEl>
                                        <p:attrNameLst>
                                          <p:attrName>style.visibility</p:attrName>
                                        </p:attrNameLst>
                                      </p:cBhvr>
                                      <p:to>
                                        <p:strVal val="visible"/>
                                      </p:to>
                                    </p:set>
                                    <p:anim calcmode="lin" valueType="num">
                                      <p:cBhvr>
                                        <p:cTn id="16" dur="750" fill="hold"/>
                                        <p:tgtEl>
                                          <p:spTgt spid="3"/>
                                        </p:tgtEl>
                                        <p:attrNameLst>
                                          <p:attrName>ppt_w</p:attrName>
                                        </p:attrNameLst>
                                      </p:cBhvr>
                                      <p:tavLst>
                                        <p:tav tm="0">
                                          <p:val>
                                            <p:fltVal val="0"/>
                                          </p:val>
                                        </p:tav>
                                        <p:tav tm="100000">
                                          <p:val>
                                            <p:strVal val="#ppt_w"/>
                                          </p:val>
                                        </p:tav>
                                      </p:tavLst>
                                    </p:anim>
                                    <p:anim calcmode="lin" valueType="num">
                                      <p:cBhvr>
                                        <p:cTn id="17" dur="750" fill="hold"/>
                                        <p:tgtEl>
                                          <p:spTgt spid="3"/>
                                        </p:tgtEl>
                                        <p:attrNameLst>
                                          <p:attrName>ppt_h</p:attrName>
                                        </p:attrNameLst>
                                      </p:cBhvr>
                                      <p:tavLst>
                                        <p:tav tm="0">
                                          <p:val>
                                            <p:fltVal val="0"/>
                                          </p:val>
                                        </p:tav>
                                        <p:tav tm="100000">
                                          <p:val>
                                            <p:strVal val="#ppt_h"/>
                                          </p:val>
                                        </p:tav>
                                      </p:tavLst>
                                    </p:anim>
                                    <p:anim calcmode="lin" valueType="num">
                                      <p:cBhvr>
                                        <p:cTn id="18" dur="750" fill="hold"/>
                                        <p:tgtEl>
                                          <p:spTgt spid="3"/>
                                        </p:tgtEl>
                                        <p:attrNameLst>
                                          <p:attrName>style.rotation</p:attrName>
                                        </p:attrNameLst>
                                      </p:cBhvr>
                                      <p:tavLst>
                                        <p:tav tm="0">
                                          <p:val>
                                            <p:fltVal val="90"/>
                                          </p:val>
                                        </p:tav>
                                        <p:tav tm="100000">
                                          <p:val>
                                            <p:fltVal val="0"/>
                                          </p:val>
                                        </p:tav>
                                      </p:tavLst>
                                    </p:anim>
                                    <p:animEffect transition="in" filter="fade">
                                      <p:cBhvr>
                                        <p:cTn id="19" dur="750"/>
                                        <p:tgtEl>
                                          <p:spTgt spid="3"/>
                                        </p:tgtEl>
                                      </p:cBhvr>
                                    </p:animEffect>
                                  </p:childTnLst>
                                </p:cTn>
                              </p:par>
                            </p:childTnLst>
                          </p:cTn>
                        </p:par>
                        <p:par>
                          <p:cTn id="20" fill="hold">
                            <p:stCondLst>
                              <p:cond delay="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3" grpId="0" bldLvl="0" animBg="1"/>
      <p:bldP spid="14" grpId="0" bldLvl="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913383" y="425336"/>
            <a:ext cx="7987665" cy="645160"/>
          </a:xfrm>
          <a:prstGeom prst="rect">
            <a:avLst/>
          </a:prstGeom>
          <a:noFill/>
        </p:spPr>
        <p:txBody>
          <a:bodyPr wrap="none" rtlCol="0">
            <a:spAutoFit/>
          </a:bodyPr>
          <a:lstStyle/>
          <a:p>
            <a:pPr algn="l"/>
            <a:r>
              <a:rPr lang="zh-CN" altLang="en-US" sz="3600" b="1" dirty="0">
                <a:solidFill>
                  <a:srgbClr val="FF0000"/>
                </a:solidFill>
                <a:latin typeface="方正特雅宋简" panose="02000000000000000000" pitchFamily="2" charset="-122"/>
                <a:ea typeface="方正特雅宋简" panose="02000000000000000000" pitchFamily="2" charset="-122"/>
              </a:rPr>
              <a:t>组织群众是党开展一切工作的政治前提</a:t>
            </a:r>
            <a:endParaRPr lang="zh-CN" altLang="en-US" sz="3600" b="1" dirty="0">
              <a:solidFill>
                <a:srgbClr val="FF0000"/>
              </a:solidFill>
              <a:latin typeface="方正特雅宋简" panose="02000000000000000000" pitchFamily="2" charset="-122"/>
              <a:ea typeface="方正特雅宋简" panose="02000000000000000000" pitchFamily="2" charset="-122"/>
            </a:endParaRPr>
          </a:p>
        </p:txBody>
      </p:sp>
      <p:sp>
        <p:nvSpPr>
          <p:cNvPr id="5" name="矩形 4"/>
          <p:cNvSpPr/>
          <p:nvPr/>
        </p:nvSpPr>
        <p:spPr>
          <a:xfrm>
            <a:off x="1160145" y="1640205"/>
            <a:ext cx="3267075"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buClrTx/>
              <a:buSzTx/>
              <a:buFontTx/>
            </a:pPr>
            <a:r>
              <a:rPr lang="zh-CN" altLang="en-US" sz="2000" b="1" dirty="0">
                <a:solidFill>
                  <a:schemeClr val="bg1"/>
                </a:solidFill>
                <a:latin typeface="方正特雅宋简" panose="02000000000000000000" pitchFamily="2" charset="-122"/>
                <a:ea typeface="方正特雅宋简" panose="02000000000000000000" pitchFamily="2" charset="-122"/>
                <a:sym typeface="+mn-ea"/>
              </a:rPr>
              <a:t>我感到，强化</a:t>
            </a:r>
            <a:r>
              <a:rPr lang="zh-CN" altLang="en-US" sz="2000" b="1" dirty="0">
                <a:solidFill>
                  <a:schemeClr val="bg1"/>
                </a:solidFill>
                <a:latin typeface="方正特雅宋简" panose="02000000000000000000" pitchFamily="2" charset="-122"/>
                <a:ea typeface="方正特雅宋简" panose="02000000000000000000" pitchFamily="2" charset="-122"/>
              </a:rPr>
              <a:t>组织群众意识</a:t>
            </a:r>
            <a:endParaRPr lang="zh-CN" altLang="en-US" sz="2000" b="1" dirty="0">
              <a:solidFill>
                <a:schemeClr val="bg1"/>
              </a:solidFill>
              <a:latin typeface="方正特雅宋简" panose="02000000000000000000" pitchFamily="2" charset="-122"/>
              <a:ea typeface="方正特雅宋简" panose="02000000000000000000" pitchFamily="2" charset="-122"/>
            </a:endParaRPr>
          </a:p>
        </p:txBody>
      </p:sp>
      <p:sp>
        <p:nvSpPr>
          <p:cNvPr id="9" name="矩形 8"/>
          <p:cNvSpPr/>
          <p:nvPr/>
        </p:nvSpPr>
        <p:spPr>
          <a:xfrm>
            <a:off x="1102995" y="2600960"/>
            <a:ext cx="10153015" cy="3169285"/>
          </a:xfrm>
          <a:prstGeom prst="rect">
            <a:avLst/>
          </a:prstGeom>
        </p:spPr>
        <p:txBody>
          <a:bodyPr wrap="square">
            <a:spAutoFit/>
          </a:bodyPr>
          <a:lstStyle/>
          <a:p>
            <a:pPr indent="457200" fontAlgn="auto"/>
            <a:r>
              <a:rPr lang="zh-CN" altLang="en-US" sz="2000" b="1" dirty="0">
                <a:solidFill>
                  <a:srgbClr val="591300"/>
                </a:solidFill>
                <a:latin typeface="汉仪大宋简" panose="02010609000101010101" pitchFamily="49" charset="-122"/>
                <a:ea typeface="汉仪大宋简" panose="02010609000101010101" pitchFamily="49" charset="-122"/>
              </a:rPr>
              <a:t>必须首先从端正站位、扭转观念做起，从骨子里、打内心上</a:t>
            </a:r>
            <a:r>
              <a:rPr lang="zh-CN" altLang="en-US" sz="2000" b="1" dirty="0">
                <a:solidFill>
                  <a:srgbClr val="FF0000"/>
                </a:solidFill>
                <a:latin typeface="汉仪大宋简" panose="02010609000101010101" pitchFamily="49" charset="-122"/>
                <a:ea typeface="汉仪大宋简" panose="02010609000101010101" pitchFamily="49" charset="-122"/>
              </a:rPr>
              <a:t>信仰群众、信赖群众、信任群众</a:t>
            </a:r>
            <a:r>
              <a:rPr lang="zh-CN" altLang="en-US" sz="2000" b="1" dirty="0">
                <a:solidFill>
                  <a:srgbClr val="591300"/>
                </a:solidFill>
                <a:latin typeface="汉仪大宋简" panose="02010609000101010101" pitchFamily="49" charset="-122"/>
                <a:ea typeface="汉仪大宋简" panose="02010609000101010101" pitchFamily="49" charset="-122"/>
              </a:rPr>
              <a:t>。现在看，身边一些不愿意接触群众、嫌弃群众的领导干部，大都是觉得自己很了不起、很有能耐，既有学历、有能力、有权力，又高高在上、代表精英，大都把群众看得很低很俗很烦，以致于出现“你是代表党说话，还是代表群众说话”的荒诞言辞。俗不知，我们本身就是一群众、一子弟，一言一行、一事一物都是群众培养、群众供给。毛主席早就告诫我们，应当相信群众，如果怀疑这条原理，“那就什么事情也做不成了”。因此，</a:t>
            </a:r>
            <a:r>
              <a:rPr lang="zh-CN" altLang="en-US" sz="2000" b="1" dirty="0">
                <a:solidFill>
                  <a:srgbClr val="FF0000"/>
                </a:solidFill>
                <a:latin typeface="汉仪大宋简" panose="02010609000101010101" pitchFamily="49" charset="-122"/>
                <a:ea typeface="汉仪大宋简" panose="02010609000101010101" pitchFamily="49" charset="-122"/>
              </a:rPr>
              <a:t>越是身居高位、身处要职、身负实权、身担重任，越应该经常走土路到底层接地气，带着感情经常走、带着问题及时走，越应该增“和气”聚“人气”。</a:t>
            </a:r>
            <a:r>
              <a:rPr lang="zh-CN" altLang="en-US" sz="2000" b="1" dirty="0">
                <a:solidFill>
                  <a:srgbClr val="591300"/>
                </a:solidFill>
                <a:latin typeface="汉仪大宋简" panose="02010609000101010101" pitchFamily="49" charset="-122"/>
                <a:ea typeface="汉仪大宋简" panose="02010609000101010101" pitchFamily="49" charset="-122"/>
              </a:rPr>
              <a:t>否则时间长了，必然脱离实际、脱离生活、脱离大众，决策找不到方向、说话找不着边际、干事找不对套路，最终导致群众骂娘、自己遭殃。</a:t>
            </a:r>
            <a:endParaRPr lang="zh-CN" altLang="en-US" sz="2000" b="1" dirty="0">
              <a:solidFill>
                <a:srgbClr val="591300"/>
              </a:solidFill>
              <a:latin typeface="汉仪大宋简" panose="02010609000101010101" pitchFamily="49" charset="-122"/>
              <a:ea typeface="汉仪大宋简" panose="02010609000101010101" pitchFamily="49" charset="-122"/>
            </a:endParaRPr>
          </a:p>
        </p:txBody>
      </p:sp>
      <p:pic>
        <p:nvPicPr>
          <p:cNvPr id="19" name="图片 18"/>
          <p:cNvPicPr>
            <a:picLocks noChangeAspect="1"/>
          </p:cNvPicPr>
          <p:nvPr/>
        </p:nvPicPr>
        <p:blipFill>
          <a:blip r:embed="rId1" cstate="print">
            <a:extLst>
              <a:ext uri="{BEBA8EAE-BF5A-486C-A8C5-ECC9F3942E4B}">
                <a14:imgProps xmlns:a14="http://schemas.microsoft.com/office/drawing/2010/main">
                  <a14:imgLayer r:embed="rId2">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flipH="1" flipV="1">
            <a:off x="5262274" y="5277020"/>
            <a:ext cx="6929726" cy="1580978"/>
          </a:xfrm>
          <a:prstGeom prst="rect">
            <a:avLst/>
          </a:prstGeom>
        </p:spPr>
      </p:pic>
      <p:pic>
        <p:nvPicPr>
          <p:cNvPr id="22" name="图片 2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72648" t="75188"/>
          <a:stretch>
            <a:fillRect/>
          </a:stretch>
        </p:blipFill>
        <p:spPr>
          <a:xfrm>
            <a:off x="7242629" y="4753461"/>
            <a:ext cx="4949371" cy="2104538"/>
          </a:xfrm>
          <a:prstGeom prst="rect">
            <a:avLst/>
          </a:prstGeom>
        </p:spPr>
      </p:pic>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99050" y="6011018"/>
            <a:ext cx="3692950" cy="846980"/>
          </a:xfrm>
          <a:prstGeom prst="rect">
            <a:avLst/>
          </a:prstGeom>
        </p:spPr>
      </p:pic>
      <p:sp>
        <p:nvSpPr>
          <p:cNvPr id="16" name="文本框 15"/>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endParaRPr lang="zh-CN" altLang="en-US" sz="2000" dirty="0"/>
          </a:p>
        </p:txBody>
      </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 presetClass="entr" presetSubtype="4" decel="4500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fill="hold"/>
                                        <p:tgtEl>
                                          <p:spTgt spid="19"/>
                                        </p:tgtEl>
                                        <p:attrNameLst>
                                          <p:attrName>ppt_x</p:attrName>
                                        </p:attrNameLst>
                                      </p:cBhvr>
                                      <p:tavLst>
                                        <p:tav tm="0">
                                          <p:val>
                                            <p:strVal val="#ppt_x"/>
                                          </p:val>
                                        </p:tav>
                                        <p:tav tm="100000">
                                          <p:val>
                                            <p:strVal val="#ppt_x"/>
                                          </p:val>
                                        </p:tav>
                                      </p:tavLst>
                                    </p:anim>
                                    <p:anim calcmode="lin" valueType="num">
                                      <p:cBhvr additive="base">
                                        <p:cTn id="12" dur="10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2" decel="4500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1+#ppt_w/2"/>
                                          </p:val>
                                        </p:tav>
                                        <p:tav tm="100000">
                                          <p:val>
                                            <p:strVal val="#ppt_x"/>
                                          </p:val>
                                        </p:tav>
                                      </p:tavLst>
                                    </p:anim>
                                    <p:anim calcmode="lin" valueType="num">
                                      <p:cBhvr additive="base">
                                        <p:cTn id="16" dur="1000" fill="hold"/>
                                        <p:tgtEl>
                                          <p:spTgt spid="22"/>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2" presetClass="entr" presetSubtype="8" decel="45000" fill="hold" grpId="0" nodeType="withEffect">
                                  <p:stCondLst>
                                    <p:cond delay="50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000" fill="hold"/>
                                        <p:tgtEl>
                                          <p:spTgt spid="5"/>
                                        </p:tgtEl>
                                        <p:attrNameLst>
                                          <p:attrName>ppt_x</p:attrName>
                                        </p:attrNameLst>
                                      </p:cBhvr>
                                      <p:tavLst>
                                        <p:tav tm="0">
                                          <p:val>
                                            <p:strVal val="0-#ppt_w/2"/>
                                          </p:val>
                                        </p:tav>
                                        <p:tav tm="100000">
                                          <p:val>
                                            <p:strVal val="#ppt_x"/>
                                          </p:val>
                                        </p:tav>
                                      </p:tavLst>
                                    </p:anim>
                                    <p:anim calcmode="lin" valueType="num">
                                      <p:cBhvr additive="base">
                                        <p:cTn id="25" dur="1000" fill="hold"/>
                                        <p:tgtEl>
                                          <p:spTgt spid="5"/>
                                        </p:tgtEl>
                                        <p:attrNameLst>
                                          <p:attrName>ppt_y</p:attrName>
                                        </p:attrNameLst>
                                      </p:cBhvr>
                                      <p:tavLst>
                                        <p:tav tm="0">
                                          <p:val>
                                            <p:strVal val="#ppt_y"/>
                                          </p:val>
                                        </p:tav>
                                        <p:tav tm="100000">
                                          <p:val>
                                            <p:strVal val="#ppt_y"/>
                                          </p:val>
                                        </p:tav>
                                      </p:tavLst>
                                    </p:anim>
                                  </p:childTnLst>
                                </p:cTn>
                              </p:par>
                              <p:par>
                                <p:cTn id="26" presetID="31" presetClass="entr" presetSubtype="0" fill="hold" grpId="0" nodeType="withEffect">
                                  <p:stCondLst>
                                    <p:cond delay="1250"/>
                                  </p:stCondLst>
                                  <p:iterate type="lt">
                                    <p:tmPct val="823"/>
                                  </p:iterate>
                                  <p:childTnLst>
                                    <p:set>
                                      <p:cBhvr>
                                        <p:cTn id="27" dur="1" fill="hold">
                                          <p:stCondLst>
                                            <p:cond delay="0"/>
                                          </p:stCondLst>
                                        </p:cTn>
                                        <p:tgtEl>
                                          <p:spTgt spid="9"/>
                                        </p:tgtEl>
                                        <p:attrNameLst>
                                          <p:attrName>style.visibility</p:attrName>
                                        </p:attrNameLst>
                                      </p:cBhvr>
                                      <p:to>
                                        <p:strVal val="visible"/>
                                      </p:to>
                                    </p:set>
                                    <p:anim calcmode="lin" valueType="num">
                                      <p:cBhvr>
                                        <p:cTn id="28" dur="750" fill="hold"/>
                                        <p:tgtEl>
                                          <p:spTgt spid="9"/>
                                        </p:tgtEl>
                                        <p:attrNameLst>
                                          <p:attrName>ppt_w</p:attrName>
                                        </p:attrNameLst>
                                      </p:cBhvr>
                                      <p:tavLst>
                                        <p:tav tm="0">
                                          <p:val>
                                            <p:fltVal val="0"/>
                                          </p:val>
                                        </p:tav>
                                        <p:tav tm="100000">
                                          <p:val>
                                            <p:strVal val="#ppt_w"/>
                                          </p:val>
                                        </p:tav>
                                      </p:tavLst>
                                    </p:anim>
                                    <p:anim calcmode="lin" valueType="num">
                                      <p:cBhvr>
                                        <p:cTn id="29" dur="750" fill="hold"/>
                                        <p:tgtEl>
                                          <p:spTgt spid="9"/>
                                        </p:tgtEl>
                                        <p:attrNameLst>
                                          <p:attrName>ppt_h</p:attrName>
                                        </p:attrNameLst>
                                      </p:cBhvr>
                                      <p:tavLst>
                                        <p:tav tm="0">
                                          <p:val>
                                            <p:fltVal val="0"/>
                                          </p:val>
                                        </p:tav>
                                        <p:tav tm="100000">
                                          <p:val>
                                            <p:strVal val="#ppt_h"/>
                                          </p:val>
                                        </p:tav>
                                      </p:tavLst>
                                    </p:anim>
                                    <p:anim calcmode="lin" valueType="num">
                                      <p:cBhvr>
                                        <p:cTn id="30" dur="750" fill="hold"/>
                                        <p:tgtEl>
                                          <p:spTgt spid="9"/>
                                        </p:tgtEl>
                                        <p:attrNameLst>
                                          <p:attrName>style.rotation</p:attrName>
                                        </p:attrNameLst>
                                      </p:cBhvr>
                                      <p:tavLst>
                                        <p:tav tm="0">
                                          <p:val>
                                            <p:fltVal val="90"/>
                                          </p:val>
                                        </p:tav>
                                        <p:tav tm="100000">
                                          <p:val>
                                            <p:fltVal val="0"/>
                                          </p:val>
                                        </p:tav>
                                      </p:tavLst>
                                    </p:anim>
                                    <p:animEffect transition="in" filter="fade">
                                      <p:cBhvr>
                                        <p:cTn id="31" dur="750"/>
                                        <p:tgtEl>
                                          <p:spTgt spid="9"/>
                                        </p:tgtEl>
                                      </p:cBhvr>
                                    </p:animEffect>
                                  </p:childTnLst>
                                </p:cTn>
                              </p:par>
                            </p:childTnLst>
                          </p:cTn>
                        </p:par>
                        <p:par>
                          <p:cTn id="32" fill="hold">
                            <p:stCondLst>
                              <p:cond delay="4228"/>
                            </p:stCondLst>
                            <p:childTnLst>
                              <p:par>
                                <p:cTn id="33" presetID="10"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ldLvl="0" animBg="1"/>
      <p:bldP spid="9"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BEBA8EAE-BF5A-486C-A8C5-ECC9F3942E4B}">
                <a14:imgProps xmlns:a14="http://schemas.microsoft.com/office/drawing/2010/main">
                  <a14:imgLayer r:embed="rId2">
                    <a14:imgEffect>
                      <a14:brightnessContrast bright="20000" contrast="40000"/>
                    </a14:imgEffect>
                  </a14:imgLayer>
                </a14:imgProps>
              </a:ext>
              <a:ext uri="{28A0092B-C50C-407E-A947-70E740481C1C}">
                <a14:useLocalDpi xmlns:a14="http://schemas.microsoft.com/office/drawing/2010/main" val="0"/>
              </a:ext>
            </a:extLst>
          </a:blip>
          <a:srcRect t="59767" r="41251"/>
          <a:stretch>
            <a:fillRect/>
          </a:stretch>
        </p:blipFill>
        <p:spPr>
          <a:xfrm>
            <a:off x="0" y="2685333"/>
            <a:ext cx="12192000" cy="4172667"/>
          </a:xfrm>
          <a:prstGeom prst="rect">
            <a:avLst/>
          </a:prstGeom>
        </p:spPr>
      </p:pic>
      <p:pic>
        <p:nvPicPr>
          <p:cNvPr id="5" name="图片 4"/>
          <p:cNvPicPr>
            <a:picLocks noChangeAspect="1"/>
          </p:cNvPicPr>
          <p:nvPr/>
        </p:nvPicPr>
        <p:blipFill rotWithShape="1">
          <a:blip r:embed="rId3" cstate="hqprint">
            <a:extLst>
              <a:ext uri="{28A0092B-C50C-407E-A947-70E740481C1C}">
                <a14:useLocalDpi xmlns:a14="http://schemas.microsoft.com/office/drawing/2010/main" val="0"/>
              </a:ext>
            </a:extLst>
          </a:blip>
          <a:srcRect t="69706"/>
          <a:stretch>
            <a:fillRect/>
          </a:stretch>
        </p:blipFill>
        <p:spPr>
          <a:xfrm>
            <a:off x="0" y="5250426"/>
            <a:ext cx="12192000" cy="1607575"/>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63321" t="56719" r="1511" b="17085"/>
          <a:stretch>
            <a:fillRect/>
          </a:stretch>
        </p:blipFill>
        <p:spPr>
          <a:xfrm flipH="1">
            <a:off x="0" y="3602579"/>
            <a:ext cx="2914650" cy="3255421"/>
          </a:xfrm>
          <a:prstGeom prst="rect">
            <a:avLst/>
          </a:prstGeom>
        </p:spPr>
      </p:pic>
      <p:grpSp>
        <p:nvGrpSpPr>
          <p:cNvPr id="10" name="组合 9"/>
          <p:cNvGrpSpPr/>
          <p:nvPr/>
        </p:nvGrpSpPr>
        <p:grpSpPr>
          <a:xfrm>
            <a:off x="5219048" y="690293"/>
            <a:ext cx="1769143" cy="1769143"/>
            <a:chOff x="3851921" y="107991"/>
            <a:chExt cx="1792566" cy="1792567"/>
          </a:xfrm>
          <a:solidFill>
            <a:srgbClr val="FF0000"/>
          </a:solidFill>
          <a:effectLst/>
        </p:grpSpPr>
        <p:sp>
          <p:nvSpPr>
            <p:cNvPr id="11" name="Freeform 29"/>
            <p:cNvSpPr/>
            <p:nvPr/>
          </p:nvSpPr>
          <p:spPr bwMode="auto">
            <a:xfrm>
              <a:off x="4401088" y="564469"/>
              <a:ext cx="867835" cy="775494"/>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任意多边形 14"/>
            <p:cNvSpPr/>
            <p:nvPr/>
          </p:nvSpPr>
          <p:spPr>
            <a:xfrm>
              <a:off x="3851921" y="107991"/>
              <a:ext cx="1792566" cy="1792567"/>
            </a:xfrm>
            <a:custGeom>
              <a:avLst/>
              <a:gdLst>
                <a:gd name="connsiteX0" fmla="*/ 1677670 w 2407137"/>
                <a:gd name="connsiteY0" fmla="*/ 1837666 h 2407138"/>
                <a:gd name="connsiteX1" fmla="*/ 1683974 w 2407137"/>
                <a:gd name="connsiteY1" fmla="*/ 1833341 h 2407138"/>
                <a:gd name="connsiteX2" fmla="*/ 1689813 w 2407137"/>
                <a:gd name="connsiteY2" fmla="*/ 1828403 h 2407138"/>
                <a:gd name="connsiteX3" fmla="*/ 1945042 w 2407137"/>
                <a:gd name="connsiteY3" fmla="*/ 2162988 h 2407138"/>
                <a:gd name="connsiteX4" fmla="*/ 1932899 w 2407137"/>
                <a:gd name="connsiteY4" fmla="*/ 2172251 h 2407138"/>
                <a:gd name="connsiteX5" fmla="*/ 1592663 w 2407137"/>
                <a:gd name="connsiteY5" fmla="*/ 1892774 h 2407138"/>
                <a:gd name="connsiteX6" fmla="*/ 1605769 w 2407137"/>
                <a:gd name="connsiteY6" fmla="*/ 1884929 h 2407138"/>
                <a:gd name="connsiteX7" fmla="*/ 1748914 w 2407137"/>
                <a:gd name="connsiteY7" fmla="*/ 2132863 h 2407138"/>
                <a:gd name="connsiteX8" fmla="*/ 1735858 w 2407137"/>
                <a:gd name="connsiteY8" fmla="*/ 2140795 h 2407138"/>
                <a:gd name="connsiteX9" fmla="*/ 1768789 w 2407137"/>
                <a:gd name="connsiteY9" fmla="*/ 1757990 h 2407138"/>
                <a:gd name="connsiteX10" fmla="*/ 1971301 w 2407137"/>
                <a:gd name="connsiteY10" fmla="*/ 1960502 h 2407138"/>
                <a:gd name="connsiteX11" fmla="*/ 1966159 w 2407137"/>
                <a:gd name="connsiteY11" fmla="*/ 1966159 h 2407138"/>
                <a:gd name="connsiteX12" fmla="*/ 1960501 w 2407137"/>
                <a:gd name="connsiteY12" fmla="*/ 1971301 h 2407138"/>
                <a:gd name="connsiteX13" fmla="*/ 1758092 w 2407137"/>
                <a:gd name="connsiteY13" fmla="*/ 1768892 h 2407138"/>
                <a:gd name="connsiteX14" fmla="*/ 1765079 w 2407137"/>
                <a:gd name="connsiteY14" fmla="*/ 1762526 h 2407138"/>
                <a:gd name="connsiteX15" fmla="*/ 1834740 w 2407137"/>
                <a:gd name="connsiteY15" fmla="*/ 1681091 h 2407138"/>
                <a:gd name="connsiteX16" fmla="*/ 2168093 w 2407137"/>
                <a:gd name="connsiteY16" fmla="*/ 1938389 h 2407138"/>
                <a:gd name="connsiteX17" fmla="*/ 2158761 w 2407137"/>
                <a:gd name="connsiteY17" fmla="*/ 1950479 h 2407138"/>
                <a:gd name="connsiteX18" fmla="*/ 1825285 w 2407137"/>
                <a:gd name="connsiteY18" fmla="*/ 1693086 h 2407138"/>
                <a:gd name="connsiteX19" fmla="*/ 1497292 w 2407137"/>
                <a:gd name="connsiteY19" fmla="*/ 1938505 h 2407138"/>
                <a:gd name="connsiteX20" fmla="*/ 1511359 w 2407137"/>
                <a:gd name="connsiteY20" fmla="*/ 1932557 h 2407138"/>
                <a:gd name="connsiteX21" fmla="*/ 1671461 w 2407137"/>
                <a:gd name="connsiteY21" fmla="*/ 2322204 h 2407138"/>
                <a:gd name="connsiteX22" fmla="*/ 1657335 w 2407137"/>
                <a:gd name="connsiteY22" fmla="*/ 2328008 h 2407138"/>
                <a:gd name="connsiteX23" fmla="*/ 1400984 w 2407137"/>
                <a:gd name="connsiteY23" fmla="*/ 1969841 h 2407138"/>
                <a:gd name="connsiteX24" fmla="*/ 1415837 w 2407137"/>
                <a:gd name="connsiteY24" fmla="*/ 1966261 h 2407138"/>
                <a:gd name="connsiteX25" fmla="*/ 1489829 w 2407137"/>
                <a:gd name="connsiteY25" fmla="*/ 2242404 h 2407138"/>
                <a:gd name="connsiteX26" fmla="*/ 1475037 w 2407137"/>
                <a:gd name="connsiteY26" fmla="*/ 2246208 h 2407138"/>
                <a:gd name="connsiteX27" fmla="*/ 1890343 w 2407137"/>
                <a:gd name="connsiteY27" fmla="*/ 1591261 h 2407138"/>
                <a:gd name="connsiteX28" fmla="*/ 2140794 w 2407137"/>
                <a:gd name="connsiteY28" fmla="*/ 1735859 h 2407138"/>
                <a:gd name="connsiteX29" fmla="*/ 2132863 w 2407137"/>
                <a:gd name="connsiteY29" fmla="*/ 1748915 h 2407138"/>
                <a:gd name="connsiteX30" fmla="*/ 1883112 w 2407137"/>
                <a:gd name="connsiteY30" fmla="*/ 1604721 h 2407138"/>
                <a:gd name="connsiteX31" fmla="*/ 1934589 w 2407137"/>
                <a:gd name="connsiteY31" fmla="*/ 1500527 h 2407138"/>
                <a:gd name="connsiteX32" fmla="*/ 2325413 w 2407137"/>
                <a:gd name="connsiteY32" fmla="*/ 1663714 h 2407138"/>
                <a:gd name="connsiteX33" fmla="*/ 2319529 w 2407137"/>
                <a:gd name="connsiteY33" fmla="*/ 1677807 h 2407138"/>
                <a:gd name="connsiteX34" fmla="*/ 1928334 w 2407137"/>
                <a:gd name="connsiteY34" fmla="*/ 1514465 h 2407138"/>
                <a:gd name="connsiteX35" fmla="*/ 1296758 w 2407137"/>
                <a:gd name="connsiteY35" fmla="*/ 1987081 h 2407138"/>
                <a:gd name="connsiteX36" fmla="*/ 1311855 w 2407137"/>
                <a:gd name="connsiteY36" fmla="*/ 1984732 h 2407138"/>
                <a:gd name="connsiteX37" fmla="*/ 1365995 w 2407137"/>
                <a:gd name="connsiteY37" fmla="*/ 2405187 h 2407138"/>
                <a:gd name="connsiteX38" fmla="*/ 1350847 w 2407137"/>
                <a:gd name="connsiteY38" fmla="*/ 2407138 h 2407138"/>
                <a:gd name="connsiteX39" fmla="*/ 1195932 w 2407137"/>
                <a:gd name="connsiteY39" fmla="*/ 1995746 h 2407138"/>
                <a:gd name="connsiteX40" fmla="*/ 1211204 w 2407137"/>
                <a:gd name="connsiteY40" fmla="*/ 1995179 h 2407138"/>
                <a:gd name="connsiteX41" fmla="*/ 1211204 w 2407137"/>
                <a:gd name="connsiteY41" fmla="*/ 2281649 h 2407138"/>
                <a:gd name="connsiteX42" fmla="*/ 1203568 w 2407137"/>
                <a:gd name="connsiteY42" fmla="*/ 2282034 h 2407138"/>
                <a:gd name="connsiteX43" fmla="*/ 1195932 w 2407137"/>
                <a:gd name="connsiteY43" fmla="*/ 2281649 h 2407138"/>
                <a:gd name="connsiteX44" fmla="*/ 1968060 w 2407137"/>
                <a:gd name="connsiteY44" fmla="*/ 1400508 h 2407138"/>
                <a:gd name="connsiteX45" fmla="*/ 2246208 w 2407137"/>
                <a:gd name="connsiteY45" fmla="*/ 1475038 h 2407138"/>
                <a:gd name="connsiteX46" fmla="*/ 2242404 w 2407137"/>
                <a:gd name="connsiteY46" fmla="*/ 1489831 h 2407138"/>
                <a:gd name="connsiteX47" fmla="*/ 1963516 w 2407137"/>
                <a:gd name="connsiteY47" fmla="*/ 1415103 h 2407138"/>
                <a:gd name="connsiteX48" fmla="*/ 1090481 w 2407137"/>
                <a:gd name="connsiteY48" fmla="*/ 1986840 h 2407138"/>
                <a:gd name="connsiteX49" fmla="*/ 1097951 w 2407137"/>
                <a:gd name="connsiteY49" fmla="*/ 1988584 h 2407138"/>
                <a:gd name="connsiteX50" fmla="*/ 1105617 w 2407137"/>
                <a:gd name="connsiteY50" fmla="*/ 1988876 h 2407138"/>
                <a:gd name="connsiteX51" fmla="*/ 1049458 w 2407137"/>
                <a:gd name="connsiteY51" fmla="*/ 2406281 h 2407138"/>
                <a:gd name="connsiteX52" fmla="*/ 1034322 w 2407137"/>
                <a:gd name="connsiteY52" fmla="*/ 2404245 h 2407138"/>
                <a:gd name="connsiteX53" fmla="*/ 1988876 w 2407137"/>
                <a:gd name="connsiteY53" fmla="*/ 1301520 h 2407138"/>
                <a:gd name="connsiteX54" fmla="*/ 2406281 w 2407137"/>
                <a:gd name="connsiteY54" fmla="*/ 1357679 h 2407138"/>
                <a:gd name="connsiteX55" fmla="*/ 2404244 w 2407137"/>
                <a:gd name="connsiteY55" fmla="*/ 1372815 h 2407138"/>
                <a:gd name="connsiteX56" fmla="*/ 1986840 w 2407137"/>
                <a:gd name="connsiteY56" fmla="*/ 1316657 h 2407138"/>
                <a:gd name="connsiteX57" fmla="*/ 1988583 w 2407137"/>
                <a:gd name="connsiteY57" fmla="*/ 1309187 h 2407138"/>
                <a:gd name="connsiteX58" fmla="*/ 992036 w 2407137"/>
                <a:gd name="connsiteY58" fmla="*/ 1963517 h 2407138"/>
                <a:gd name="connsiteX59" fmla="*/ 1006629 w 2407137"/>
                <a:gd name="connsiteY59" fmla="*/ 1968061 h 2407138"/>
                <a:gd name="connsiteX60" fmla="*/ 932100 w 2407137"/>
                <a:gd name="connsiteY60" fmla="*/ 2246208 h 2407138"/>
                <a:gd name="connsiteX61" fmla="*/ 917308 w 2407137"/>
                <a:gd name="connsiteY61" fmla="*/ 2242405 h 2407138"/>
                <a:gd name="connsiteX62" fmla="*/ 1995178 w 2407137"/>
                <a:gd name="connsiteY62" fmla="*/ 1195933 h 2407138"/>
                <a:gd name="connsiteX63" fmla="*/ 2281649 w 2407137"/>
                <a:gd name="connsiteY63" fmla="*/ 1195933 h 2407138"/>
                <a:gd name="connsiteX64" fmla="*/ 2282034 w 2407137"/>
                <a:gd name="connsiteY64" fmla="*/ 1203569 h 2407138"/>
                <a:gd name="connsiteX65" fmla="*/ 2281649 w 2407137"/>
                <a:gd name="connsiteY65" fmla="*/ 1211206 h 2407138"/>
                <a:gd name="connsiteX66" fmla="*/ 1995745 w 2407137"/>
                <a:gd name="connsiteY66" fmla="*/ 1211206 h 2407138"/>
                <a:gd name="connsiteX67" fmla="*/ 1984731 w 2407137"/>
                <a:gd name="connsiteY67" fmla="*/ 1095284 h 2407138"/>
                <a:gd name="connsiteX68" fmla="*/ 2405186 w 2407137"/>
                <a:gd name="connsiteY68" fmla="*/ 1041144 h 2407138"/>
                <a:gd name="connsiteX69" fmla="*/ 2407137 w 2407137"/>
                <a:gd name="connsiteY69" fmla="*/ 1056290 h 2407138"/>
                <a:gd name="connsiteX70" fmla="*/ 1987080 w 2407137"/>
                <a:gd name="connsiteY70" fmla="*/ 1110379 h 2407138"/>
                <a:gd name="connsiteX71" fmla="*/ 892672 w 2407137"/>
                <a:gd name="connsiteY71" fmla="*/ 1928335 h 2407138"/>
                <a:gd name="connsiteX72" fmla="*/ 906611 w 2407137"/>
                <a:gd name="connsiteY72" fmla="*/ 1934590 h 2407138"/>
                <a:gd name="connsiteX73" fmla="*/ 743425 w 2407137"/>
                <a:gd name="connsiteY73" fmla="*/ 2325414 h 2407138"/>
                <a:gd name="connsiteX74" fmla="*/ 729331 w 2407137"/>
                <a:gd name="connsiteY74" fmla="*/ 2319529 h 2407138"/>
                <a:gd name="connsiteX75" fmla="*/ 802416 w 2407137"/>
                <a:gd name="connsiteY75" fmla="*/ 1883113 h 2407138"/>
                <a:gd name="connsiteX76" fmla="*/ 815877 w 2407137"/>
                <a:gd name="connsiteY76" fmla="*/ 1890344 h 2407138"/>
                <a:gd name="connsiteX77" fmla="*/ 671279 w 2407137"/>
                <a:gd name="connsiteY77" fmla="*/ 2140796 h 2407138"/>
                <a:gd name="connsiteX78" fmla="*/ 658223 w 2407137"/>
                <a:gd name="connsiteY78" fmla="*/ 2132863 h 2407138"/>
                <a:gd name="connsiteX79" fmla="*/ 1966260 w 2407137"/>
                <a:gd name="connsiteY79" fmla="*/ 991301 h 2407138"/>
                <a:gd name="connsiteX80" fmla="*/ 2242405 w 2407137"/>
                <a:gd name="connsiteY80" fmla="*/ 917309 h 2407138"/>
                <a:gd name="connsiteX81" fmla="*/ 2246208 w 2407137"/>
                <a:gd name="connsiteY81" fmla="*/ 932101 h 2407138"/>
                <a:gd name="connsiteX82" fmla="*/ 1969840 w 2407137"/>
                <a:gd name="connsiteY82" fmla="*/ 1006153 h 2407138"/>
                <a:gd name="connsiteX83" fmla="*/ 1932557 w 2407137"/>
                <a:gd name="connsiteY83" fmla="*/ 895779 h 2407138"/>
                <a:gd name="connsiteX84" fmla="*/ 2322203 w 2407137"/>
                <a:gd name="connsiteY84" fmla="*/ 735676 h 2407138"/>
                <a:gd name="connsiteX85" fmla="*/ 2328008 w 2407137"/>
                <a:gd name="connsiteY85" fmla="*/ 749803 h 2407138"/>
                <a:gd name="connsiteX86" fmla="*/ 1938504 w 2407137"/>
                <a:gd name="connsiteY86" fmla="*/ 909846 h 2407138"/>
                <a:gd name="connsiteX87" fmla="*/ 714051 w 2407137"/>
                <a:gd name="connsiteY87" fmla="*/ 1825286 h 2407138"/>
                <a:gd name="connsiteX88" fmla="*/ 726047 w 2407137"/>
                <a:gd name="connsiteY88" fmla="*/ 1834740 h 2407138"/>
                <a:gd name="connsiteX89" fmla="*/ 468748 w 2407137"/>
                <a:gd name="connsiteY89" fmla="*/ 2168094 h 2407138"/>
                <a:gd name="connsiteX90" fmla="*/ 456659 w 2407137"/>
                <a:gd name="connsiteY90" fmla="*/ 2158762 h 2407138"/>
                <a:gd name="connsiteX91" fmla="*/ 638245 w 2407137"/>
                <a:gd name="connsiteY91" fmla="*/ 1758093 h 2407138"/>
                <a:gd name="connsiteX92" fmla="*/ 644611 w 2407137"/>
                <a:gd name="connsiteY92" fmla="*/ 1765080 h 2407138"/>
                <a:gd name="connsiteX93" fmla="*/ 649147 w 2407137"/>
                <a:gd name="connsiteY93" fmla="*/ 1768790 h 2407138"/>
                <a:gd name="connsiteX94" fmla="*/ 446636 w 2407137"/>
                <a:gd name="connsiteY94" fmla="*/ 1971302 h 2407138"/>
                <a:gd name="connsiteX95" fmla="*/ 440978 w 2407137"/>
                <a:gd name="connsiteY95" fmla="*/ 1966159 h 2407138"/>
                <a:gd name="connsiteX96" fmla="*/ 435836 w 2407137"/>
                <a:gd name="connsiteY96" fmla="*/ 1960502 h 2407138"/>
                <a:gd name="connsiteX97" fmla="*/ 1884928 w 2407137"/>
                <a:gd name="connsiteY97" fmla="*/ 801368 h 2407138"/>
                <a:gd name="connsiteX98" fmla="*/ 2132863 w 2407137"/>
                <a:gd name="connsiteY98" fmla="*/ 658223 h 2407138"/>
                <a:gd name="connsiteX99" fmla="*/ 2140794 w 2407137"/>
                <a:gd name="connsiteY99" fmla="*/ 671279 h 2407138"/>
                <a:gd name="connsiteX100" fmla="*/ 1892773 w 2407137"/>
                <a:gd name="connsiteY100" fmla="*/ 814474 h 2407138"/>
                <a:gd name="connsiteX101" fmla="*/ 1828403 w 2407137"/>
                <a:gd name="connsiteY101" fmla="*/ 717325 h 2407138"/>
                <a:gd name="connsiteX102" fmla="*/ 2162987 w 2407137"/>
                <a:gd name="connsiteY102" fmla="*/ 462095 h 2407138"/>
                <a:gd name="connsiteX103" fmla="*/ 2172250 w 2407137"/>
                <a:gd name="connsiteY103" fmla="*/ 474239 h 2407138"/>
                <a:gd name="connsiteX104" fmla="*/ 1837666 w 2407137"/>
                <a:gd name="connsiteY104" fmla="*/ 729468 h 2407138"/>
                <a:gd name="connsiteX105" fmla="*/ 1833340 w 2407137"/>
                <a:gd name="connsiteY105" fmla="*/ 723163 h 2407138"/>
                <a:gd name="connsiteX106" fmla="*/ 234886 w 2407137"/>
                <a:gd name="connsiteY106" fmla="*/ 1932900 h 2407138"/>
                <a:gd name="connsiteX107" fmla="*/ 569471 w 2407137"/>
                <a:gd name="connsiteY107" fmla="*/ 1677670 h 2407138"/>
                <a:gd name="connsiteX108" fmla="*/ 573796 w 2407137"/>
                <a:gd name="connsiteY108" fmla="*/ 1683975 h 2407138"/>
                <a:gd name="connsiteX109" fmla="*/ 578735 w 2407137"/>
                <a:gd name="connsiteY109" fmla="*/ 1689813 h 2407138"/>
                <a:gd name="connsiteX110" fmla="*/ 244150 w 2407137"/>
                <a:gd name="connsiteY110" fmla="*/ 1945043 h 2407138"/>
                <a:gd name="connsiteX111" fmla="*/ 266342 w 2407137"/>
                <a:gd name="connsiteY111" fmla="*/ 1735860 h 2407138"/>
                <a:gd name="connsiteX112" fmla="*/ 514363 w 2407137"/>
                <a:gd name="connsiteY112" fmla="*/ 1592665 h 2407138"/>
                <a:gd name="connsiteX113" fmla="*/ 522208 w 2407137"/>
                <a:gd name="connsiteY113" fmla="*/ 1605770 h 2407138"/>
                <a:gd name="connsiteX114" fmla="*/ 274274 w 2407137"/>
                <a:gd name="connsiteY114" fmla="*/ 1748916 h 2407138"/>
                <a:gd name="connsiteX115" fmla="*/ 1960501 w 2407137"/>
                <a:gd name="connsiteY115" fmla="*/ 435837 h 2407138"/>
                <a:gd name="connsiteX116" fmla="*/ 1966159 w 2407137"/>
                <a:gd name="connsiteY116" fmla="*/ 440979 h 2407138"/>
                <a:gd name="connsiteX117" fmla="*/ 1971301 w 2407137"/>
                <a:gd name="connsiteY117" fmla="*/ 446637 h 2407138"/>
                <a:gd name="connsiteX118" fmla="*/ 1768891 w 2407137"/>
                <a:gd name="connsiteY118" fmla="*/ 649046 h 2407138"/>
                <a:gd name="connsiteX119" fmla="*/ 1762525 w 2407137"/>
                <a:gd name="connsiteY119" fmla="*/ 642058 h 2407138"/>
                <a:gd name="connsiteX120" fmla="*/ 1757990 w 2407137"/>
                <a:gd name="connsiteY120" fmla="*/ 638348 h 2407138"/>
                <a:gd name="connsiteX121" fmla="*/ 1938389 w 2407137"/>
                <a:gd name="connsiteY121" fmla="*/ 239045 h 2407138"/>
                <a:gd name="connsiteX122" fmla="*/ 1950479 w 2407137"/>
                <a:gd name="connsiteY122" fmla="*/ 248377 h 2407138"/>
                <a:gd name="connsiteX123" fmla="*/ 1693086 w 2407137"/>
                <a:gd name="connsiteY123" fmla="*/ 581852 h 2407138"/>
                <a:gd name="connsiteX124" fmla="*/ 1681090 w 2407137"/>
                <a:gd name="connsiteY124" fmla="*/ 572398 h 2407138"/>
                <a:gd name="connsiteX125" fmla="*/ 79129 w 2407137"/>
                <a:gd name="connsiteY125" fmla="*/ 1657336 h 2407138"/>
                <a:gd name="connsiteX126" fmla="*/ 468633 w 2407137"/>
                <a:gd name="connsiteY126" fmla="*/ 1497292 h 2407138"/>
                <a:gd name="connsiteX127" fmla="*/ 474580 w 2407137"/>
                <a:gd name="connsiteY127" fmla="*/ 1511360 h 2407138"/>
                <a:gd name="connsiteX128" fmla="*/ 84934 w 2407137"/>
                <a:gd name="connsiteY128" fmla="*/ 1671462 h 2407138"/>
                <a:gd name="connsiteX129" fmla="*/ 160929 w 2407137"/>
                <a:gd name="connsiteY129" fmla="*/ 1475039 h 2407138"/>
                <a:gd name="connsiteX130" fmla="*/ 437296 w 2407137"/>
                <a:gd name="connsiteY130" fmla="*/ 1400986 h 2407138"/>
                <a:gd name="connsiteX131" fmla="*/ 440876 w 2407137"/>
                <a:gd name="connsiteY131" fmla="*/ 1415837 h 2407138"/>
                <a:gd name="connsiteX132" fmla="*/ 164732 w 2407137"/>
                <a:gd name="connsiteY132" fmla="*/ 1489830 h 2407138"/>
                <a:gd name="connsiteX133" fmla="*/ 1735859 w 2407137"/>
                <a:gd name="connsiteY133" fmla="*/ 266344 h 2407138"/>
                <a:gd name="connsiteX134" fmla="*/ 1748915 w 2407137"/>
                <a:gd name="connsiteY134" fmla="*/ 274276 h 2407138"/>
                <a:gd name="connsiteX135" fmla="*/ 1604721 w 2407137"/>
                <a:gd name="connsiteY135" fmla="*/ 524026 h 2407138"/>
                <a:gd name="connsiteX136" fmla="*/ 1591261 w 2407137"/>
                <a:gd name="connsiteY136" fmla="*/ 516794 h 2407138"/>
                <a:gd name="connsiteX137" fmla="*/ 1663713 w 2407137"/>
                <a:gd name="connsiteY137" fmla="*/ 81725 h 2407138"/>
                <a:gd name="connsiteX138" fmla="*/ 1677806 w 2407137"/>
                <a:gd name="connsiteY138" fmla="*/ 87609 h 2407138"/>
                <a:gd name="connsiteX139" fmla="*/ 1514465 w 2407137"/>
                <a:gd name="connsiteY139" fmla="*/ 478804 h 2407138"/>
                <a:gd name="connsiteX140" fmla="*/ 1500526 w 2407137"/>
                <a:gd name="connsiteY140" fmla="*/ 472548 h 2407138"/>
                <a:gd name="connsiteX141" fmla="*/ 0 w 2407137"/>
                <a:gd name="connsiteY141" fmla="*/ 1350847 h 2407138"/>
                <a:gd name="connsiteX142" fmla="*/ 420056 w 2407137"/>
                <a:gd name="connsiteY142" fmla="*/ 1296759 h 2407138"/>
                <a:gd name="connsiteX143" fmla="*/ 422405 w 2407137"/>
                <a:gd name="connsiteY143" fmla="*/ 1311854 h 2407138"/>
                <a:gd name="connsiteX144" fmla="*/ 1951 w 2407137"/>
                <a:gd name="connsiteY144" fmla="*/ 1365994 h 2407138"/>
                <a:gd name="connsiteX145" fmla="*/ 125488 w 2407137"/>
                <a:gd name="connsiteY145" fmla="*/ 1195933 h 2407138"/>
                <a:gd name="connsiteX146" fmla="*/ 411391 w 2407137"/>
                <a:gd name="connsiteY146" fmla="*/ 1195933 h 2407138"/>
                <a:gd name="connsiteX147" fmla="*/ 411958 w 2407137"/>
                <a:gd name="connsiteY147" fmla="*/ 1211206 h 2407138"/>
                <a:gd name="connsiteX148" fmla="*/ 125488 w 2407137"/>
                <a:gd name="connsiteY148" fmla="*/ 1211206 h 2407138"/>
                <a:gd name="connsiteX149" fmla="*/ 125102 w 2407137"/>
                <a:gd name="connsiteY149" fmla="*/ 1203569 h 2407138"/>
                <a:gd name="connsiteX150" fmla="*/ 1475037 w 2407137"/>
                <a:gd name="connsiteY150" fmla="*/ 160931 h 2407138"/>
                <a:gd name="connsiteX151" fmla="*/ 1489829 w 2407137"/>
                <a:gd name="connsiteY151" fmla="*/ 164734 h 2407138"/>
                <a:gd name="connsiteX152" fmla="*/ 1415102 w 2407137"/>
                <a:gd name="connsiteY152" fmla="*/ 443621 h 2407138"/>
                <a:gd name="connsiteX153" fmla="*/ 1400508 w 2407137"/>
                <a:gd name="connsiteY153" fmla="*/ 439077 h 2407138"/>
                <a:gd name="connsiteX154" fmla="*/ 164732 w 2407137"/>
                <a:gd name="connsiteY154" fmla="*/ 917309 h 2407138"/>
                <a:gd name="connsiteX155" fmla="*/ 443620 w 2407137"/>
                <a:gd name="connsiteY155" fmla="*/ 992037 h 2407138"/>
                <a:gd name="connsiteX156" fmla="*/ 439076 w 2407137"/>
                <a:gd name="connsiteY156" fmla="*/ 1006630 h 2407138"/>
                <a:gd name="connsiteX157" fmla="*/ 160929 w 2407137"/>
                <a:gd name="connsiteY157" fmla="*/ 932101 h 2407138"/>
                <a:gd name="connsiteX158" fmla="*/ 1195932 w 2407137"/>
                <a:gd name="connsiteY158" fmla="*/ 125490 h 2407138"/>
                <a:gd name="connsiteX159" fmla="*/ 1203568 w 2407137"/>
                <a:gd name="connsiteY159" fmla="*/ 125104 h 2407138"/>
                <a:gd name="connsiteX160" fmla="*/ 1211205 w 2407137"/>
                <a:gd name="connsiteY160" fmla="*/ 125490 h 2407138"/>
                <a:gd name="connsiteX161" fmla="*/ 1211205 w 2407137"/>
                <a:gd name="connsiteY161" fmla="*/ 411392 h 2407138"/>
                <a:gd name="connsiteX162" fmla="*/ 1195932 w 2407137"/>
                <a:gd name="connsiteY162" fmla="*/ 411959 h 2407138"/>
                <a:gd name="connsiteX163" fmla="*/ 1357679 w 2407137"/>
                <a:gd name="connsiteY163" fmla="*/ 856 h 2407138"/>
                <a:gd name="connsiteX164" fmla="*/ 1372816 w 2407137"/>
                <a:gd name="connsiteY164" fmla="*/ 2893 h 2407138"/>
                <a:gd name="connsiteX165" fmla="*/ 1316657 w 2407137"/>
                <a:gd name="connsiteY165" fmla="*/ 420298 h 2407138"/>
                <a:gd name="connsiteX166" fmla="*/ 1309186 w 2407137"/>
                <a:gd name="connsiteY166" fmla="*/ 418554 h 2407138"/>
                <a:gd name="connsiteX167" fmla="*/ 1301520 w 2407137"/>
                <a:gd name="connsiteY167" fmla="*/ 418261 h 2407138"/>
                <a:gd name="connsiteX168" fmla="*/ 2893 w 2407137"/>
                <a:gd name="connsiteY168" fmla="*/ 1034322 h 2407138"/>
                <a:gd name="connsiteX169" fmla="*/ 420297 w 2407137"/>
                <a:gd name="connsiteY169" fmla="*/ 1090480 h 2407138"/>
                <a:gd name="connsiteX170" fmla="*/ 418554 w 2407137"/>
                <a:gd name="connsiteY170" fmla="*/ 1097951 h 2407138"/>
                <a:gd name="connsiteX171" fmla="*/ 418261 w 2407137"/>
                <a:gd name="connsiteY171" fmla="*/ 1105616 h 2407138"/>
                <a:gd name="connsiteX172" fmla="*/ 855 w 2407137"/>
                <a:gd name="connsiteY172" fmla="*/ 1049458 h 2407138"/>
                <a:gd name="connsiteX173" fmla="*/ 274274 w 2407137"/>
                <a:gd name="connsiteY173" fmla="*/ 658223 h 2407138"/>
                <a:gd name="connsiteX174" fmla="*/ 524025 w 2407137"/>
                <a:gd name="connsiteY174" fmla="*/ 802416 h 2407138"/>
                <a:gd name="connsiteX175" fmla="*/ 516793 w 2407137"/>
                <a:gd name="connsiteY175" fmla="*/ 815877 h 2407138"/>
                <a:gd name="connsiteX176" fmla="*/ 266342 w 2407137"/>
                <a:gd name="connsiteY176" fmla="*/ 671279 h 2407138"/>
                <a:gd name="connsiteX177" fmla="*/ 917308 w 2407137"/>
                <a:gd name="connsiteY177" fmla="*/ 164734 h 2407138"/>
                <a:gd name="connsiteX178" fmla="*/ 932100 w 2407137"/>
                <a:gd name="connsiteY178" fmla="*/ 160930 h 2407138"/>
                <a:gd name="connsiteX179" fmla="*/ 1006152 w 2407137"/>
                <a:gd name="connsiteY179" fmla="*/ 437297 h 2407138"/>
                <a:gd name="connsiteX180" fmla="*/ 991300 w 2407137"/>
                <a:gd name="connsiteY180" fmla="*/ 440877 h 2407138"/>
                <a:gd name="connsiteX181" fmla="*/ 1041143 w 2407137"/>
                <a:gd name="connsiteY181" fmla="*/ 1951 h 2407138"/>
                <a:gd name="connsiteX182" fmla="*/ 1056290 w 2407137"/>
                <a:gd name="connsiteY182" fmla="*/ 0 h 2407138"/>
                <a:gd name="connsiteX183" fmla="*/ 1110379 w 2407137"/>
                <a:gd name="connsiteY183" fmla="*/ 420056 h 2407138"/>
                <a:gd name="connsiteX184" fmla="*/ 1095283 w 2407137"/>
                <a:gd name="connsiteY184" fmla="*/ 422406 h 2407138"/>
                <a:gd name="connsiteX185" fmla="*/ 87609 w 2407137"/>
                <a:gd name="connsiteY185" fmla="*/ 729331 h 2407138"/>
                <a:gd name="connsiteX186" fmla="*/ 478803 w 2407137"/>
                <a:gd name="connsiteY186" fmla="*/ 892672 h 2407138"/>
                <a:gd name="connsiteX187" fmla="*/ 472547 w 2407137"/>
                <a:gd name="connsiteY187" fmla="*/ 906611 h 2407138"/>
                <a:gd name="connsiteX188" fmla="*/ 81723 w 2407137"/>
                <a:gd name="connsiteY188" fmla="*/ 743424 h 2407138"/>
                <a:gd name="connsiteX189" fmla="*/ 84666 w 2407137"/>
                <a:gd name="connsiteY189" fmla="*/ 736377 h 2407138"/>
                <a:gd name="connsiteX190" fmla="*/ 446636 w 2407137"/>
                <a:gd name="connsiteY190" fmla="*/ 435837 h 2407138"/>
                <a:gd name="connsiteX191" fmla="*/ 649045 w 2407137"/>
                <a:gd name="connsiteY191" fmla="*/ 638246 h 2407138"/>
                <a:gd name="connsiteX192" fmla="*/ 642057 w 2407137"/>
                <a:gd name="connsiteY192" fmla="*/ 644612 h 2407138"/>
                <a:gd name="connsiteX193" fmla="*/ 638347 w 2407137"/>
                <a:gd name="connsiteY193" fmla="*/ 649147 h 2407138"/>
                <a:gd name="connsiteX194" fmla="*/ 435836 w 2407137"/>
                <a:gd name="connsiteY194" fmla="*/ 446636 h 2407138"/>
                <a:gd name="connsiteX195" fmla="*/ 440978 w 2407137"/>
                <a:gd name="connsiteY195" fmla="*/ 440979 h 2407138"/>
                <a:gd name="connsiteX196" fmla="*/ 658223 w 2407137"/>
                <a:gd name="connsiteY196" fmla="*/ 274275 h 2407138"/>
                <a:gd name="connsiteX197" fmla="*/ 671279 w 2407137"/>
                <a:gd name="connsiteY197" fmla="*/ 266343 h 2407138"/>
                <a:gd name="connsiteX198" fmla="*/ 814473 w 2407137"/>
                <a:gd name="connsiteY198" fmla="*/ 514363 h 2407138"/>
                <a:gd name="connsiteX199" fmla="*/ 801367 w 2407137"/>
                <a:gd name="connsiteY199" fmla="*/ 522209 h 2407138"/>
                <a:gd name="connsiteX200" fmla="*/ 735676 w 2407137"/>
                <a:gd name="connsiteY200" fmla="*/ 84934 h 2407138"/>
                <a:gd name="connsiteX201" fmla="*/ 749802 w 2407137"/>
                <a:gd name="connsiteY201" fmla="*/ 79129 h 2407138"/>
                <a:gd name="connsiteX202" fmla="*/ 909846 w 2407137"/>
                <a:gd name="connsiteY202" fmla="*/ 468633 h 2407138"/>
                <a:gd name="connsiteX203" fmla="*/ 895778 w 2407137"/>
                <a:gd name="connsiteY203" fmla="*/ 474580 h 2407138"/>
                <a:gd name="connsiteX204" fmla="*/ 248376 w 2407137"/>
                <a:gd name="connsiteY204" fmla="*/ 456659 h 2407138"/>
                <a:gd name="connsiteX205" fmla="*/ 581852 w 2407137"/>
                <a:gd name="connsiteY205" fmla="*/ 714051 h 2407138"/>
                <a:gd name="connsiteX206" fmla="*/ 572397 w 2407137"/>
                <a:gd name="connsiteY206" fmla="*/ 726047 h 2407138"/>
                <a:gd name="connsiteX207" fmla="*/ 239044 w 2407137"/>
                <a:gd name="connsiteY207" fmla="*/ 468748 h 2407138"/>
                <a:gd name="connsiteX208" fmla="*/ 243710 w 2407137"/>
                <a:gd name="connsiteY208" fmla="*/ 462704 h 2407138"/>
                <a:gd name="connsiteX209" fmla="*/ 462094 w 2407137"/>
                <a:gd name="connsiteY209" fmla="*/ 244150 h 2407138"/>
                <a:gd name="connsiteX210" fmla="*/ 474238 w 2407137"/>
                <a:gd name="connsiteY210" fmla="*/ 234887 h 2407138"/>
                <a:gd name="connsiteX211" fmla="*/ 729468 w 2407137"/>
                <a:gd name="connsiteY211" fmla="*/ 569472 h 2407138"/>
                <a:gd name="connsiteX212" fmla="*/ 723162 w 2407137"/>
                <a:gd name="connsiteY212" fmla="*/ 573797 h 2407138"/>
                <a:gd name="connsiteX213" fmla="*/ 717325 w 2407137"/>
                <a:gd name="connsiteY213" fmla="*/ 578735 h 240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2407137" h="2407138">
                  <a:moveTo>
                    <a:pt x="1677670" y="1837666"/>
                  </a:moveTo>
                  <a:lnTo>
                    <a:pt x="1683974" y="1833341"/>
                  </a:lnTo>
                  <a:lnTo>
                    <a:pt x="1689813" y="1828403"/>
                  </a:lnTo>
                  <a:lnTo>
                    <a:pt x="1945042" y="2162988"/>
                  </a:lnTo>
                  <a:lnTo>
                    <a:pt x="1932899" y="2172251"/>
                  </a:lnTo>
                  <a:close/>
                  <a:moveTo>
                    <a:pt x="1592663" y="1892774"/>
                  </a:moveTo>
                  <a:lnTo>
                    <a:pt x="1605769" y="1884929"/>
                  </a:lnTo>
                  <a:lnTo>
                    <a:pt x="1748914" y="2132863"/>
                  </a:lnTo>
                  <a:lnTo>
                    <a:pt x="1735858" y="2140795"/>
                  </a:lnTo>
                  <a:close/>
                  <a:moveTo>
                    <a:pt x="1768789" y="1757990"/>
                  </a:moveTo>
                  <a:lnTo>
                    <a:pt x="1971301" y="1960502"/>
                  </a:lnTo>
                  <a:lnTo>
                    <a:pt x="1966159" y="1966159"/>
                  </a:lnTo>
                  <a:lnTo>
                    <a:pt x="1960501" y="1971301"/>
                  </a:lnTo>
                  <a:lnTo>
                    <a:pt x="1758092" y="1768892"/>
                  </a:lnTo>
                  <a:lnTo>
                    <a:pt x="1765079" y="1762526"/>
                  </a:lnTo>
                  <a:close/>
                  <a:moveTo>
                    <a:pt x="1834740" y="1681091"/>
                  </a:moveTo>
                  <a:lnTo>
                    <a:pt x="2168093" y="1938389"/>
                  </a:lnTo>
                  <a:lnTo>
                    <a:pt x="2158761" y="1950479"/>
                  </a:lnTo>
                  <a:lnTo>
                    <a:pt x="1825285" y="1693086"/>
                  </a:lnTo>
                  <a:close/>
                  <a:moveTo>
                    <a:pt x="1497292" y="1938505"/>
                  </a:moveTo>
                  <a:lnTo>
                    <a:pt x="1511359" y="1932557"/>
                  </a:lnTo>
                  <a:lnTo>
                    <a:pt x="1671461" y="2322204"/>
                  </a:lnTo>
                  <a:lnTo>
                    <a:pt x="1657335" y="2328008"/>
                  </a:lnTo>
                  <a:close/>
                  <a:moveTo>
                    <a:pt x="1400984" y="1969841"/>
                  </a:moveTo>
                  <a:lnTo>
                    <a:pt x="1415837" y="1966261"/>
                  </a:lnTo>
                  <a:lnTo>
                    <a:pt x="1489829" y="2242404"/>
                  </a:lnTo>
                  <a:lnTo>
                    <a:pt x="1475037" y="2246208"/>
                  </a:lnTo>
                  <a:close/>
                  <a:moveTo>
                    <a:pt x="1890343" y="1591261"/>
                  </a:moveTo>
                  <a:lnTo>
                    <a:pt x="2140794" y="1735859"/>
                  </a:lnTo>
                  <a:lnTo>
                    <a:pt x="2132863" y="1748915"/>
                  </a:lnTo>
                  <a:lnTo>
                    <a:pt x="1883112" y="1604721"/>
                  </a:lnTo>
                  <a:close/>
                  <a:moveTo>
                    <a:pt x="1934589" y="1500527"/>
                  </a:moveTo>
                  <a:lnTo>
                    <a:pt x="2325413" y="1663714"/>
                  </a:lnTo>
                  <a:lnTo>
                    <a:pt x="2319529" y="1677807"/>
                  </a:lnTo>
                  <a:lnTo>
                    <a:pt x="1928334" y="1514465"/>
                  </a:lnTo>
                  <a:close/>
                  <a:moveTo>
                    <a:pt x="1296758" y="1987081"/>
                  </a:moveTo>
                  <a:lnTo>
                    <a:pt x="1311855" y="1984732"/>
                  </a:lnTo>
                  <a:lnTo>
                    <a:pt x="1365995" y="2405187"/>
                  </a:lnTo>
                  <a:lnTo>
                    <a:pt x="1350847" y="2407138"/>
                  </a:lnTo>
                  <a:close/>
                  <a:moveTo>
                    <a:pt x="1195932" y="1995746"/>
                  </a:moveTo>
                  <a:lnTo>
                    <a:pt x="1211204" y="1995179"/>
                  </a:lnTo>
                  <a:lnTo>
                    <a:pt x="1211204" y="2281649"/>
                  </a:lnTo>
                  <a:lnTo>
                    <a:pt x="1203568" y="2282034"/>
                  </a:lnTo>
                  <a:lnTo>
                    <a:pt x="1195932" y="2281649"/>
                  </a:lnTo>
                  <a:close/>
                  <a:moveTo>
                    <a:pt x="1968060" y="1400508"/>
                  </a:moveTo>
                  <a:lnTo>
                    <a:pt x="2246208" y="1475038"/>
                  </a:lnTo>
                  <a:lnTo>
                    <a:pt x="2242404" y="1489831"/>
                  </a:lnTo>
                  <a:lnTo>
                    <a:pt x="1963516" y="1415103"/>
                  </a:lnTo>
                  <a:close/>
                  <a:moveTo>
                    <a:pt x="1090481" y="1986840"/>
                  </a:moveTo>
                  <a:lnTo>
                    <a:pt x="1097951" y="1988584"/>
                  </a:lnTo>
                  <a:lnTo>
                    <a:pt x="1105617" y="1988876"/>
                  </a:lnTo>
                  <a:lnTo>
                    <a:pt x="1049458" y="2406281"/>
                  </a:lnTo>
                  <a:lnTo>
                    <a:pt x="1034322" y="2404245"/>
                  </a:lnTo>
                  <a:close/>
                  <a:moveTo>
                    <a:pt x="1988876" y="1301520"/>
                  </a:moveTo>
                  <a:lnTo>
                    <a:pt x="2406281" y="1357679"/>
                  </a:lnTo>
                  <a:lnTo>
                    <a:pt x="2404244" y="1372815"/>
                  </a:lnTo>
                  <a:lnTo>
                    <a:pt x="1986840" y="1316657"/>
                  </a:lnTo>
                  <a:lnTo>
                    <a:pt x="1988583" y="1309187"/>
                  </a:lnTo>
                  <a:close/>
                  <a:moveTo>
                    <a:pt x="992036" y="1963517"/>
                  </a:moveTo>
                  <a:lnTo>
                    <a:pt x="1006629" y="1968061"/>
                  </a:lnTo>
                  <a:lnTo>
                    <a:pt x="932100" y="2246208"/>
                  </a:lnTo>
                  <a:lnTo>
                    <a:pt x="917308" y="2242405"/>
                  </a:lnTo>
                  <a:close/>
                  <a:moveTo>
                    <a:pt x="1995178" y="1195933"/>
                  </a:moveTo>
                  <a:lnTo>
                    <a:pt x="2281649" y="1195933"/>
                  </a:lnTo>
                  <a:lnTo>
                    <a:pt x="2282034" y="1203569"/>
                  </a:lnTo>
                  <a:lnTo>
                    <a:pt x="2281649" y="1211206"/>
                  </a:lnTo>
                  <a:lnTo>
                    <a:pt x="1995745" y="1211206"/>
                  </a:lnTo>
                  <a:close/>
                  <a:moveTo>
                    <a:pt x="1984731" y="1095284"/>
                  </a:moveTo>
                  <a:lnTo>
                    <a:pt x="2405186" y="1041144"/>
                  </a:lnTo>
                  <a:lnTo>
                    <a:pt x="2407137" y="1056290"/>
                  </a:lnTo>
                  <a:lnTo>
                    <a:pt x="1987080" y="1110379"/>
                  </a:lnTo>
                  <a:close/>
                  <a:moveTo>
                    <a:pt x="892672" y="1928335"/>
                  </a:moveTo>
                  <a:lnTo>
                    <a:pt x="906611" y="1934590"/>
                  </a:lnTo>
                  <a:lnTo>
                    <a:pt x="743425" y="2325414"/>
                  </a:lnTo>
                  <a:lnTo>
                    <a:pt x="729331" y="2319529"/>
                  </a:lnTo>
                  <a:close/>
                  <a:moveTo>
                    <a:pt x="802416" y="1883113"/>
                  </a:moveTo>
                  <a:lnTo>
                    <a:pt x="815877" y="1890344"/>
                  </a:lnTo>
                  <a:lnTo>
                    <a:pt x="671279" y="2140796"/>
                  </a:lnTo>
                  <a:lnTo>
                    <a:pt x="658223" y="2132863"/>
                  </a:lnTo>
                  <a:close/>
                  <a:moveTo>
                    <a:pt x="1966260" y="991301"/>
                  </a:moveTo>
                  <a:lnTo>
                    <a:pt x="2242405" y="917309"/>
                  </a:lnTo>
                  <a:lnTo>
                    <a:pt x="2246208" y="932101"/>
                  </a:lnTo>
                  <a:lnTo>
                    <a:pt x="1969840" y="1006153"/>
                  </a:lnTo>
                  <a:close/>
                  <a:moveTo>
                    <a:pt x="1932557" y="895779"/>
                  </a:moveTo>
                  <a:lnTo>
                    <a:pt x="2322203" y="735676"/>
                  </a:lnTo>
                  <a:lnTo>
                    <a:pt x="2328008" y="749803"/>
                  </a:lnTo>
                  <a:lnTo>
                    <a:pt x="1938504" y="909846"/>
                  </a:lnTo>
                  <a:close/>
                  <a:moveTo>
                    <a:pt x="714051" y="1825286"/>
                  </a:moveTo>
                  <a:lnTo>
                    <a:pt x="726047" y="1834740"/>
                  </a:lnTo>
                  <a:lnTo>
                    <a:pt x="468748" y="2168094"/>
                  </a:lnTo>
                  <a:lnTo>
                    <a:pt x="456659" y="2158762"/>
                  </a:lnTo>
                  <a:close/>
                  <a:moveTo>
                    <a:pt x="638245" y="1758093"/>
                  </a:moveTo>
                  <a:lnTo>
                    <a:pt x="644611" y="1765080"/>
                  </a:lnTo>
                  <a:lnTo>
                    <a:pt x="649147" y="1768790"/>
                  </a:lnTo>
                  <a:lnTo>
                    <a:pt x="446636" y="1971302"/>
                  </a:lnTo>
                  <a:lnTo>
                    <a:pt x="440978" y="1966159"/>
                  </a:lnTo>
                  <a:lnTo>
                    <a:pt x="435836" y="1960502"/>
                  </a:lnTo>
                  <a:close/>
                  <a:moveTo>
                    <a:pt x="1884928" y="801368"/>
                  </a:moveTo>
                  <a:lnTo>
                    <a:pt x="2132863" y="658223"/>
                  </a:lnTo>
                  <a:lnTo>
                    <a:pt x="2140794" y="671279"/>
                  </a:lnTo>
                  <a:lnTo>
                    <a:pt x="1892773" y="814474"/>
                  </a:lnTo>
                  <a:close/>
                  <a:moveTo>
                    <a:pt x="1828403" y="717325"/>
                  </a:moveTo>
                  <a:lnTo>
                    <a:pt x="2162987" y="462095"/>
                  </a:lnTo>
                  <a:lnTo>
                    <a:pt x="2172250" y="474239"/>
                  </a:lnTo>
                  <a:lnTo>
                    <a:pt x="1837666" y="729468"/>
                  </a:lnTo>
                  <a:lnTo>
                    <a:pt x="1833340" y="723163"/>
                  </a:lnTo>
                  <a:close/>
                  <a:moveTo>
                    <a:pt x="234886" y="1932900"/>
                  </a:moveTo>
                  <a:lnTo>
                    <a:pt x="569471" y="1677670"/>
                  </a:lnTo>
                  <a:lnTo>
                    <a:pt x="573796" y="1683975"/>
                  </a:lnTo>
                  <a:lnTo>
                    <a:pt x="578735" y="1689813"/>
                  </a:lnTo>
                  <a:lnTo>
                    <a:pt x="244150" y="1945043"/>
                  </a:lnTo>
                  <a:close/>
                  <a:moveTo>
                    <a:pt x="266342" y="1735860"/>
                  </a:moveTo>
                  <a:lnTo>
                    <a:pt x="514363" y="1592665"/>
                  </a:lnTo>
                  <a:lnTo>
                    <a:pt x="522208" y="1605770"/>
                  </a:lnTo>
                  <a:lnTo>
                    <a:pt x="274274" y="1748916"/>
                  </a:lnTo>
                  <a:close/>
                  <a:moveTo>
                    <a:pt x="1960501" y="435837"/>
                  </a:moveTo>
                  <a:lnTo>
                    <a:pt x="1966159" y="440979"/>
                  </a:lnTo>
                  <a:lnTo>
                    <a:pt x="1971301" y="446637"/>
                  </a:lnTo>
                  <a:lnTo>
                    <a:pt x="1768891" y="649046"/>
                  </a:lnTo>
                  <a:lnTo>
                    <a:pt x="1762525" y="642058"/>
                  </a:lnTo>
                  <a:lnTo>
                    <a:pt x="1757990" y="638348"/>
                  </a:lnTo>
                  <a:close/>
                  <a:moveTo>
                    <a:pt x="1938389" y="239045"/>
                  </a:moveTo>
                  <a:lnTo>
                    <a:pt x="1950479" y="248377"/>
                  </a:lnTo>
                  <a:lnTo>
                    <a:pt x="1693086" y="581852"/>
                  </a:lnTo>
                  <a:lnTo>
                    <a:pt x="1681090" y="572398"/>
                  </a:lnTo>
                  <a:close/>
                  <a:moveTo>
                    <a:pt x="79129" y="1657336"/>
                  </a:moveTo>
                  <a:lnTo>
                    <a:pt x="468633" y="1497292"/>
                  </a:lnTo>
                  <a:lnTo>
                    <a:pt x="474580" y="1511360"/>
                  </a:lnTo>
                  <a:lnTo>
                    <a:pt x="84934" y="1671462"/>
                  </a:lnTo>
                  <a:close/>
                  <a:moveTo>
                    <a:pt x="160929" y="1475039"/>
                  </a:moveTo>
                  <a:lnTo>
                    <a:pt x="437296" y="1400986"/>
                  </a:lnTo>
                  <a:lnTo>
                    <a:pt x="440876" y="1415837"/>
                  </a:lnTo>
                  <a:lnTo>
                    <a:pt x="164732" y="1489830"/>
                  </a:lnTo>
                  <a:close/>
                  <a:moveTo>
                    <a:pt x="1735859" y="266344"/>
                  </a:moveTo>
                  <a:lnTo>
                    <a:pt x="1748915" y="274276"/>
                  </a:lnTo>
                  <a:lnTo>
                    <a:pt x="1604721" y="524026"/>
                  </a:lnTo>
                  <a:lnTo>
                    <a:pt x="1591261" y="516794"/>
                  </a:lnTo>
                  <a:close/>
                  <a:moveTo>
                    <a:pt x="1663713" y="81725"/>
                  </a:moveTo>
                  <a:lnTo>
                    <a:pt x="1677806" y="87609"/>
                  </a:lnTo>
                  <a:lnTo>
                    <a:pt x="1514465" y="478804"/>
                  </a:lnTo>
                  <a:lnTo>
                    <a:pt x="1500526" y="472548"/>
                  </a:lnTo>
                  <a:close/>
                  <a:moveTo>
                    <a:pt x="0" y="1350847"/>
                  </a:moveTo>
                  <a:lnTo>
                    <a:pt x="420056" y="1296759"/>
                  </a:lnTo>
                  <a:lnTo>
                    <a:pt x="422405" y="1311854"/>
                  </a:lnTo>
                  <a:lnTo>
                    <a:pt x="1951" y="1365994"/>
                  </a:lnTo>
                  <a:close/>
                  <a:moveTo>
                    <a:pt x="125488" y="1195933"/>
                  </a:moveTo>
                  <a:lnTo>
                    <a:pt x="411391" y="1195933"/>
                  </a:lnTo>
                  <a:lnTo>
                    <a:pt x="411958" y="1211206"/>
                  </a:lnTo>
                  <a:lnTo>
                    <a:pt x="125488" y="1211206"/>
                  </a:lnTo>
                  <a:lnTo>
                    <a:pt x="125102" y="1203569"/>
                  </a:lnTo>
                  <a:close/>
                  <a:moveTo>
                    <a:pt x="1475037" y="160931"/>
                  </a:moveTo>
                  <a:lnTo>
                    <a:pt x="1489829" y="164734"/>
                  </a:lnTo>
                  <a:lnTo>
                    <a:pt x="1415102" y="443621"/>
                  </a:lnTo>
                  <a:lnTo>
                    <a:pt x="1400508" y="439077"/>
                  </a:lnTo>
                  <a:close/>
                  <a:moveTo>
                    <a:pt x="164732" y="917309"/>
                  </a:moveTo>
                  <a:lnTo>
                    <a:pt x="443620" y="992037"/>
                  </a:lnTo>
                  <a:lnTo>
                    <a:pt x="439076" y="1006630"/>
                  </a:lnTo>
                  <a:lnTo>
                    <a:pt x="160929" y="932101"/>
                  </a:lnTo>
                  <a:close/>
                  <a:moveTo>
                    <a:pt x="1195932" y="125490"/>
                  </a:moveTo>
                  <a:lnTo>
                    <a:pt x="1203568" y="125104"/>
                  </a:lnTo>
                  <a:lnTo>
                    <a:pt x="1211205" y="125490"/>
                  </a:lnTo>
                  <a:lnTo>
                    <a:pt x="1211205" y="411392"/>
                  </a:lnTo>
                  <a:lnTo>
                    <a:pt x="1195932" y="411959"/>
                  </a:lnTo>
                  <a:close/>
                  <a:moveTo>
                    <a:pt x="1357679" y="856"/>
                  </a:moveTo>
                  <a:lnTo>
                    <a:pt x="1372816" y="2893"/>
                  </a:lnTo>
                  <a:lnTo>
                    <a:pt x="1316657" y="420298"/>
                  </a:lnTo>
                  <a:lnTo>
                    <a:pt x="1309186" y="418554"/>
                  </a:lnTo>
                  <a:lnTo>
                    <a:pt x="1301520" y="418261"/>
                  </a:lnTo>
                  <a:close/>
                  <a:moveTo>
                    <a:pt x="2893" y="1034322"/>
                  </a:moveTo>
                  <a:lnTo>
                    <a:pt x="420297" y="1090480"/>
                  </a:lnTo>
                  <a:lnTo>
                    <a:pt x="418554" y="1097951"/>
                  </a:lnTo>
                  <a:lnTo>
                    <a:pt x="418261" y="1105616"/>
                  </a:lnTo>
                  <a:lnTo>
                    <a:pt x="855" y="1049458"/>
                  </a:lnTo>
                  <a:close/>
                  <a:moveTo>
                    <a:pt x="274274" y="658223"/>
                  </a:moveTo>
                  <a:lnTo>
                    <a:pt x="524025" y="802416"/>
                  </a:lnTo>
                  <a:lnTo>
                    <a:pt x="516793" y="815877"/>
                  </a:lnTo>
                  <a:lnTo>
                    <a:pt x="266342" y="671279"/>
                  </a:lnTo>
                  <a:close/>
                  <a:moveTo>
                    <a:pt x="917308" y="164734"/>
                  </a:moveTo>
                  <a:lnTo>
                    <a:pt x="932100" y="160930"/>
                  </a:lnTo>
                  <a:lnTo>
                    <a:pt x="1006152" y="437297"/>
                  </a:lnTo>
                  <a:lnTo>
                    <a:pt x="991300" y="440877"/>
                  </a:lnTo>
                  <a:close/>
                  <a:moveTo>
                    <a:pt x="1041143" y="1951"/>
                  </a:moveTo>
                  <a:lnTo>
                    <a:pt x="1056290" y="0"/>
                  </a:lnTo>
                  <a:lnTo>
                    <a:pt x="1110379" y="420056"/>
                  </a:lnTo>
                  <a:lnTo>
                    <a:pt x="1095283" y="422406"/>
                  </a:lnTo>
                  <a:close/>
                  <a:moveTo>
                    <a:pt x="87609" y="729331"/>
                  </a:moveTo>
                  <a:lnTo>
                    <a:pt x="478803" y="892672"/>
                  </a:lnTo>
                  <a:lnTo>
                    <a:pt x="472547" y="906611"/>
                  </a:lnTo>
                  <a:lnTo>
                    <a:pt x="81723" y="743424"/>
                  </a:lnTo>
                  <a:lnTo>
                    <a:pt x="84666" y="736377"/>
                  </a:lnTo>
                  <a:close/>
                  <a:moveTo>
                    <a:pt x="446636" y="435837"/>
                  </a:moveTo>
                  <a:lnTo>
                    <a:pt x="649045" y="638246"/>
                  </a:lnTo>
                  <a:lnTo>
                    <a:pt x="642057" y="644612"/>
                  </a:lnTo>
                  <a:lnTo>
                    <a:pt x="638347" y="649147"/>
                  </a:lnTo>
                  <a:lnTo>
                    <a:pt x="435836" y="446636"/>
                  </a:lnTo>
                  <a:lnTo>
                    <a:pt x="440978" y="440979"/>
                  </a:lnTo>
                  <a:close/>
                  <a:moveTo>
                    <a:pt x="658223" y="274275"/>
                  </a:moveTo>
                  <a:lnTo>
                    <a:pt x="671279" y="266343"/>
                  </a:lnTo>
                  <a:lnTo>
                    <a:pt x="814473" y="514363"/>
                  </a:lnTo>
                  <a:lnTo>
                    <a:pt x="801367" y="522209"/>
                  </a:lnTo>
                  <a:close/>
                  <a:moveTo>
                    <a:pt x="735676" y="84934"/>
                  </a:moveTo>
                  <a:lnTo>
                    <a:pt x="749802" y="79129"/>
                  </a:lnTo>
                  <a:lnTo>
                    <a:pt x="909846" y="468633"/>
                  </a:lnTo>
                  <a:lnTo>
                    <a:pt x="895778" y="474580"/>
                  </a:lnTo>
                  <a:close/>
                  <a:moveTo>
                    <a:pt x="248376" y="456659"/>
                  </a:moveTo>
                  <a:lnTo>
                    <a:pt x="581852" y="714051"/>
                  </a:lnTo>
                  <a:lnTo>
                    <a:pt x="572397" y="726047"/>
                  </a:lnTo>
                  <a:lnTo>
                    <a:pt x="239044" y="468748"/>
                  </a:lnTo>
                  <a:lnTo>
                    <a:pt x="243710" y="462704"/>
                  </a:lnTo>
                  <a:close/>
                  <a:moveTo>
                    <a:pt x="462094" y="244150"/>
                  </a:moveTo>
                  <a:lnTo>
                    <a:pt x="474238" y="234887"/>
                  </a:lnTo>
                  <a:lnTo>
                    <a:pt x="729468" y="569472"/>
                  </a:lnTo>
                  <a:lnTo>
                    <a:pt x="723162" y="573797"/>
                  </a:lnTo>
                  <a:lnTo>
                    <a:pt x="717325" y="578735"/>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文本框 12"/>
          <p:cNvSpPr txBox="1"/>
          <p:nvPr/>
        </p:nvSpPr>
        <p:spPr>
          <a:xfrm>
            <a:off x="633095" y="2658745"/>
            <a:ext cx="11247120" cy="2122805"/>
          </a:xfrm>
          <a:prstGeom prst="rect">
            <a:avLst/>
          </a:prstGeom>
          <a:effectLst/>
        </p:spPr>
        <p:txBody>
          <a:bodyPr wrap="square">
            <a:spAutoFit/>
          </a:bodyPr>
          <a:lstStyle>
            <a:defPPr>
              <a:defRPr lang="zh-CN"/>
            </a:defPPr>
            <a:lvl1pPr algn="ctr">
              <a:defRPr sz="7200" b="0">
                <a:ln w="12700">
                  <a:noFill/>
                </a:ln>
                <a:gradFill>
                  <a:gsLst>
                    <a:gs pos="50000">
                      <a:srgbClr val="FF0000"/>
                    </a:gs>
                    <a:gs pos="0">
                      <a:srgbClr val="C00000"/>
                    </a:gs>
                    <a:gs pos="100000">
                      <a:srgbClr val="C00000"/>
                    </a:gs>
                  </a:gsLst>
                  <a:lin ang="5400000" scaled="0"/>
                </a:gradFill>
                <a:effectLst>
                  <a:glow rad="190500">
                    <a:schemeClr val="accent4">
                      <a:lumMod val="20000"/>
                      <a:lumOff val="80000"/>
                    </a:schemeClr>
                  </a:glow>
                </a:effectLst>
                <a:latin typeface="方正特雅宋简" panose="02000000000000000000" pitchFamily="2" charset="-122"/>
                <a:ea typeface="方正特雅宋简" panose="02000000000000000000" pitchFamily="2" charset="-122"/>
                <a:cs typeface="八大山人 V2007" panose="02000600000000000000" pitchFamily="2" charset="-122"/>
              </a:defRPr>
            </a:lvl1pPr>
          </a:lstStyle>
          <a:p>
            <a:r>
              <a:rPr lang="zh-CN" altLang="en-US" sz="6600" b="1" dirty="0"/>
              <a:t>宣传群众是党开展一切工作的核心内容</a:t>
            </a:r>
            <a:endParaRPr lang="zh-CN" altLang="en-US" sz="6600" b="1" dirty="0"/>
          </a:p>
        </p:txBody>
      </p:sp>
      <p:sp>
        <p:nvSpPr>
          <p:cNvPr id="14" name="文本框 13"/>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endParaRPr lang="zh-CN" altLang="en-US" sz="2000" dirty="0"/>
          </a:p>
        </p:txBody>
      </p:sp>
    </p:spTree>
  </p:cSld>
  <p:clrMapOvr>
    <a:masterClrMapping/>
  </p:clrMapOvr>
  <mc:AlternateContent xmlns:mc="http://schemas.openxmlformats.org/markup-compatibility/2006">
    <mc:Choice xmlns:p14="http://schemas.microsoft.com/office/powerpoint/2010/main" Requires="p14">
      <p:transition spd="slow" p14:dur="800" advTm="0">
        <p14:flythrough dir="ou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26" presetClass="emph" presetSubtype="0" fill="hold" nodeType="withEffect">
                                  <p:stCondLst>
                                    <p:cond delay="1000"/>
                                  </p:stCondLst>
                                  <p:childTnLst>
                                    <p:animEffect transition="out" filter="fade">
                                      <p:cBhvr>
                                        <p:cTn id="16" dur="750" tmFilter="0, 0; .2, .5; .8, .5; 1, 0"/>
                                        <p:tgtEl>
                                          <p:spTgt spid="10"/>
                                        </p:tgtEl>
                                      </p:cBhvr>
                                    </p:animEffect>
                                    <p:animScale>
                                      <p:cBhvr>
                                        <p:cTn id="17" dur="375" autoRev="1" fill="hold"/>
                                        <p:tgtEl>
                                          <p:spTgt spid="10"/>
                                        </p:tgtEl>
                                      </p:cBhvr>
                                      <p:by x="105000" y="105000"/>
                                    </p:animScale>
                                  </p:childTnLst>
                                </p:cTn>
                              </p:par>
                              <p:par>
                                <p:cTn id="18" presetID="42" presetClass="entr" presetSubtype="0" fill="hold" grpId="0" nodeType="withEffect">
                                  <p:stCondLst>
                                    <p:cond delay="100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p:bldLst>
  </p:timing>
</p:sld>
</file>

<file path=ppt/tags/tag1.xml><?xml version="1.0" encoding="utf-8"?>
<p:tagLst xmlns:p="http://schemas.openxmlformats.org/presentationml/2006/main">
  <p:tag name="PA" val="v4.0.0"/>
</p:tagLst>
</file>

<file path=ppt/tags/tag2.xml><?xml version="1.0" encoding="utf-8"?>
<p:tagLst xmlns:p="http://schemas.openxmlformats.org/presentationml/2006/main">
  <p:tag name="ISPRING_ULTRA_SCORM_COURSE_ID" val="BC207926-46AC-438D-AFE8-82F7327297AB"/>
  <p:tag name="ISPRING_SCORM_RATE_SLIDES" val="1"/>
  <p:tag name="ISPRINGONLINEFOLDERID" val="0"/>
  <p:tag name="ISPRINGONLINEFOLDERPATH" val="Content List"/>
  <p:tag name="ISPRINGCLOUDFOLDERID" val="0"/>
  <p:tag name="ISPRINGCLOUDFOLDERPATH" val="Repository"/>
  <p:tag name="ISPRING_PLAYERS_CUSTOMIZATION" val="UEsDBBQAAgAIANm7Wkk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DZu1pJ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Nm7WklW7zOUugIAAFQKAAAhAAAAdW5pdmVyc2FsL2ZsYXNoX3NraW5fc2V0dGluZ3MueG1slVZtb9owEP6+X4HYd9K90kkpEqVMqtSt1Vr1u5MciYVjR7ZDx7+fz7EbGwhknCrh557HPp/vjqZqS/niw2SS5oIJ+QxaU14qRDw2ocXNNGu1FnyWC66B6xkXsiZsuvj4037SxDIvqcQO5FjNhuTQHzO3nzESd8a3OdqQIBd1Q/j+QZRilpF8W0rR8uJiaNW+Acko3xrm1Y/5aj14AKNK32uoo5jW12jjJI0EpQBD+r5Gu6hiJAPmT7qyn5Ga/qjztz+Q7aii2sqWn9CGZA0pIU7y9RJtmM/N7vGrzNHOCzT81Yb65TPaIJWRPch487uvaIMK0bTN/9RII0WJCY015x/xXcMEKUz7YVRXaBcFeCE86OIruPTYu94FJPc17PsU21UK9oR5PRgI+OgZg4WWLaSJX3U+VYm3x1ab/oDFhjBlCCHUk55M0E+kVX6bGOt5f+CN8iIgOaBnvArW1rDq4g2IMd7zV6tbOyrC+N6xIEAJOwcGEfZgz/xt0nrEDMCe+cxoAY+c7Y8jOHR1Iv/Gt8S95vn0Gy9wYpY+YX7lvXjSA3auCkJ1gOfUooCFwnBeaA34bGlisS6k5CimlJMdLYmmgv9CXra3l1FpcuBwpXa6sFJNNYNT9WZjNFM6TJddx+XovHE9dr8K/eW69USbIX4zJVqTvKrNr5KaTpzOdIlJzDQ5rcAxaegg7/lGBBp79pCoJnIL8kUINvYYLjSosduLrreG6GkS5CBNTmc5dZucSj9v6wzk2rwaBeWzHIMdsaJlxcyffqXwBsWBYsDbSXVl9uOEvtdlALgiACLzyldtt+g8dcs0ZbAD3/wBYK88dLdUmSodKrilfoCNDkvOIaNq0s2KvlbiGRLgJ/ivJqxo4wPPiLLXJFP2ZlHn+yncxxLNZT/OsPjCSWbXrpaijY3/OIMGxP8m/wFQSwMEFAACAAgA2btaSS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2btaSVgHT52aAQAAHgYAAB8AAAB1bml2ZXJzYWwvaHRtbF9za2luX3NldHRpbmdzLmpzjZTLbsIwEEX3fEXkbitEn9DuUKFSJRaVyq7qwglDiHBsy3ZSUsS/N2NeseOUejbxzckdz0SebS+qF0lI9Bxt7bPdv7t7qwFqRhVw7eqsQ89RJ5plC5hnObCMA/GQ8vjpSd6diZAx4dY0rj7QVjf8iMA3S8p0E5cBCxXQdEArA9p3QNuEEv+cxF6jrH1JjT7HhTGC9xPBDXDT50Ll1DLk6tWuZoUeLEpQF9AlTcAxHdrVRZ4dH4YYTS4RuaS8molU9GOarFMlCr7oyr+qJKj6j6/3wOBp+DJ17FimzZuB3E88HWF0k1KB1nDI+zjFCMKMxsAavgO7/kAd43ZBHl1mOjNHenyD0aQlTaHVpdEYw8V47dXq5hCjzRnYmD1xd4vhEIxWoFpWk3sMBxSykP/4gVKJFDvSQts9P6FM0EXG00PqAUaQw8OibVf3zoXa40+Ic4WEd4VWoeuXd40OHwxdfONMpWNe7eWdhexYSOSBHCKgya4h1J4jxp8juP+MCDWGJqu8Hg/1bKzbQNUa1FwIVp/+69I5/Vy93S9QSwMEFAACAAgA2btaST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2btaSbDtXVduAAAAdgAAABwAAAB1bml2ZXJzYWwvbG9jYWxfc2V0dGluZ3MueG1sDcw9DsIwDEDhvaewvJefjaFpNzYQEuUAVmNQJMdGiYXg9nh7w6c3Ld8q8OHWi2nC4+6AwLpZLvpK+FjP4wmhO2kmMeWEagjLPExiG8md3QN2eAv9uK1cI5yvVEPeGndWJ48zjHCJ57Nwxv08/AF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2btaSXsIry0qCQAAcVsAACkAAAB1bml2ZXJzYWwvc2tpbl9jdXN0b21pemF0aW9uX3NldHRpbmdzLnhtbO1ce2/iyhX/v59iRHWlW6kKD/NKxVIZe0isJYaLnWS3VYUMnoAV4+HaQ3ZzxR/9NP1g/SQ9M7aDTYDYm22vtB28idZn5jxmzmMeP5Fe9OgF2jZidO395jCPBhZhzAuWUf8PCPUW1KfhJCQRYVF1T7n3Apd+MYIHymlAjZgTuE7oarw16tfQUHxQt6N29S68NQfNBuo0cQN3kY5bGrRdKvqlokGb3qhrveqBiFhuSBYkYMel9qq51tcMRhCRkBmBS772lXzvbFN+BFeh43rQL+q3m/zZpVp3epM/qFlvdVp411AVRWkjraXX9dqu07nsqHWEa81WTdkNug2loaB6q1W/bO/qnUZLgbfhZRukNPFlGzU7zWZD3zVwA7iRqg70hrbrKJf1ugracPdS2w2Hg06thur1utLUd622MhzUEPRWQIaqdPkEKroyUNo7daDWuwoaasPBsLnDOm5rLdRt4HattmsOBkqttp/c/eiy07WnFh5OOp1vCDzqgqOtPLaqR4Krt9iGIXS2yXrjO4yguRMRw/1QmUyxhU1btY2xWUliU8Rx2jM1KU+NiUAOnDXpazRgIByNA/8Z/bygm+c/9aqiJe0mTMrmRJaOPDBkvmWMBheLWNRFQMO141f6f4zDJhlUEU76RMIyfA/OguzVdcSnKFuiC0IZnnNMC7reOMHziC7pxdxZPC5Dug3cQmaunjck9L3gEXrXLjsaPqvI9yJmMLLO2Ye7/CnOtoFSFRFuXhvzpxCn78yJn2qsiU8Jvr3Kt2fkgPXJizwmWNU6f86xbpwlyTugq/LnPE8AWvJe6/DnbSZGvjLorvDMb5zt7jvPJMwriSvlWS662W7KxtMmpEs+2Xm+tx39wudTKDzBkltY408hJj5ArrCQl5JpE+PXDzomr4e1pLcGLeDcbHFJSELkZDDTxjcT1fw8G42vxrOBcVWBuiWyEvG0/LnR7n6tt9pQuRK+gpKsG3U0ystCQlirVkyWaU/HoxkIxKOZiT/ZlT7/XZp1fGuPDBNX+sl/SguApeCu0ue/i7DeTqewbsyskaHjmWHNzLEt5mWEbaxX+p/pFq2cJ4IYRU8e+YLYiiAoz15IUOR7rmjgJdsLtqSAPn18oxrmDFYre2poYrXqWzQMn/8sJDtbtoLgWTkRcr3ImfvEFWohREQ7Ly+gXWzNEPxjKw960rXjBRdFtE/Ve8O8mtnj8ciaYVNPKZU+Dlykhw7XVF7QVLXwFGSEsBqH38Y+E9EnJCDV90sLuTaurkfwY3NDrr3lyocf9g3WTDC4ZEKCAowQOHgKUWdZ9+OpzucQFCIHbZwo+kJDNxc0WdcVkG2Y2hhCU7Mz8m0uJpUNjveCBYQOWbAC8m6wZalXeDYYf4IYh9wcl2Qaf4SU/FiS6TO2IIewVYDNVO+MK7F/42mYJkiagwuHxztsy5zFAvj4bD55dBsBhc8wpInIxuiitCYL/3ILjjTU0YlsjwXDZIu3pfdEwJTQhWWugC4oQxrWeXT9cmv8bTZUjRHWZxBu+vh+ZosqyZWunWcUUIYc98kJFrCtJQtnC5nwDG2u54o27nlhwq9b7zfksKT+/JSULlPHn376BpNyBe+IZbBfBmWwTdmwt7TzaUtG8I2G8Fg/aUWRCfhmEywNm+rUGH8fF0XeeuvHVfp7OOrFuLLOetOO989Xcbf9F4yx4hI8MKCiDTxaignDSsyXHFg8/VKMhjkEdZO4nkPB54fTUgLMcSLDpOgdYu5g5nKG3MGMlhNxjweWYcNm657M+emjALPI1dhrx/3Nz4g+gbP5S6rOyQOF/ZJPnKd4IwNrl3B/ES9ntkq5pcU27BEYboLMZRxUINX31vwMVUzs7Q2eZe8N8uO5p1vfFdnte49iRYB53q7J633YQ0jXguo7URrX8aL013caEg9xGuudlNtAvCRoYV9l8vNdHrOwOtWuZ5pqapifKHg++8X5IDv4nIxsazZSB1wCpMnaYYsVrMIP/JxXXFZ8ItDxUAV5yeAt4oSL1b//+a/iYg7siakoof6lrBxIfl418Yu8v5uUkegfBeTY6iDPKl4KMiYHqpS1+PnKNiBAv8uRxYmXpTVd8yuuQqohBRI3qratatc3kCWWSAq6DWEvWFLIjTr9CIVP7PUr/RsnfITCaVPqlxUkZp7HJittw/6Iu2W+F5CS7O9eifjgbWMyU3VdnP0hR31v8Rgvvy4cYJJrPuTTZRl52rVqQnU+EElcj5WXKRa3tGpBSYjf9wXh6eha90LYX6j4DtRwlrufCVhI/Qm/2Xp9lQsd+EUchHH/wfEj8E36mu0SreiXxHlptyzpsOsEjJjw3WKfhduk75522HvKk8fNyk0ohx3vqA8LgxaPJyM6Tz/k0rSBuPrNKnihvbIczllJU8b0PfGwv0m+slf9M8TD/hZfVPh9+yumw5YsZ3odN3DCLD3ju1jOEddBHxKIKpX0Sd/yfbgFI34tG2VMSgj5nmvqkr5YG21vTZJ05rSswdUTFveCl+3LDeeZP4thRxx2yDXsw7d6Pn57zGM+OR3cYhyQglnvi/eSGRDDB4eTEVMRe96QDxU4iDiLFa/0UQUlMj5U+HTGCM0pvk1az3g5y3AKa86zrkU9F+W8lMqAV/Fyqmic6+eZetVX89SrnvNQLxF72oHBdj0nIYYY8KDKJR7KE7PdV+lV2J3YkR7wnWjNCmArkB3AGSnNhAwhF1hiW5VmS/ySbYe9JfN88kTSSpUhZCbn/Ph7EWTH+eBW2Yg8sGx4J5TSWZCUun0s5ktghn6SS5zIskoOWkomHXPmkRj9kWqVrj17G4+sRmmV5uGeLdCUHXi9ekQV9D01+71qdpmFGnUEZT0LvQ63vi8hVwm5SshVQq4ScpWQq4RcJeQqIVcJuUrIVUKuEnKVkKuEXCXkKiFXCblKyFVCrhJy/WEh15Ow3f8Ecd13lYCrBFx/D8D1dPz/Dnjr25z/d3Br7J/SaGvMJsHWUmDrMdS0CNp6BKQ9DbaeTrgfF2vNnmok5ioxV4m5SsxVYq4Sc5WYq8RcJeYqMVeJuUrMVWKuEnOVmKvEXCXmKjFXiblKzFVirhJzld9y/V6ga8YmibrKr7nKr7nKr7nKr7n+ENDrIQ1YQd7Jv6r9H1BLAwQUAAIACADZu1pJGVmzW6ATAAAoTgAAFwAAAHVuaXZlcnNhbC91bml2ZXJzYWwucG5n7ZyJV5Jp28BdMss0akanXNKmeVvMcmPMXWraN3PUcV+YKBmzJCVwQUBbpnJSe3tHodxyyrRcUMkdAbORCpemDEJRLANTFFIEBERenO98k855v/cP+M7DOcB5nutwcy2/+76u6z7nua/7+R40MbIw0tHRMTl8aJ+/jo4+UUdHb3zFcu0dvx9UHdovXaT/we90qnusxrQXy+B7ju/R0anNWTX3o4H2euX5Q6FIHZ3VHQtvXQai/JSOzvG2w/v2BCZHTQ6eqKiAK3YNq2/P6eB0yi7qJ2wqvP7xkIHB/tJAQ3+Dkm2mqMDv9yX476vRz92+wsz22rXJ+2FrzsLfKK/ODcVNDfFj73zA3SoIteOwa3/8Q1RYWVk56hF0S0Ip9hT+ETM1WtU41E+R9cflB0el8EUjfEK07N16R7qOvvHnDwoM+uH3F9m5XxPw1lm0uUkE/tJyi+Xroem6f31k3DMOzLPCi/QElghKQp9JCOdxHXPJII6OxoEPKiE5QzjVuXf+e9uXCs/nZbzIyxmnhHZfEmToLhl72Eo/d6eNeuwE/gtHFzPjpbrBzcvPKj4WXB5Hulj9TdSRnv6w1K2i9BP0ffvlxUMuO9buX3MqffGt35ZXQvXMDErbXkU5fR7kJTs93RZqRFwy8O6n6ekr/ZfdynuEOHpaFtP7lwQKegC1DXFeosP3+kGOGZkXX0XFkhaZ9DFuN93U0eDYEjM3ntxNX2ard/jom8ZSZwwZ/pekxjCgxnSH+RJvl+vaEXfv3xNLehy8SLkZl41abfW2LPHsGqeN0IumGfdLxwf8b7dxwH9J3l6yDTHKW2pbX7rZsbu/3X0c3G+3SDmlxRqttrr/WhKXa+vXOO7J3P3KX3ruYdfQxGf9JtpNdxgcXWrbGbrRFr/v/frtJs0WKYc1WUHUe5D+fAkK+4xXEDfu3xj7UNkQGIOQfZbIoEZ5Fzcvtc0FavBl+bZtk7myzEXeoWpDrBtAXxriTdqbNzfdfByIDd9OdsV8lmAcDY6231pqm0XNxZWBpr/KjmB+X+SdaH2ttrbQpSFeq6+35dDaQ2GPqDtzOfnef0nSvYkXS6F/s80kpH3ZdqMjmNK2k5+Vu0vS1Wpr6rg0xNd0db+8v+IfO3/g5b2Y6C76S0K3BvAF8AXwBfAF8AXwBfAF8AXwBfAF8AXwBfAF8AXwBfAF8AXwBfAF8AXwBfAF8AXwBfAF8AXwBfAF8AXwBfAF8AXwBfAF8AXwBfAF8AXwBfAF8AXwBfAF8AXwBfAF8AXwBfAF8AXwBfAF8AXwBfD9/4zvEOeSohc/jxzpcIIucfJ6Nzb9HhJBH937bOlzun5asuyagmr+Y/yycjszlz5o+3+S+UP/9sV/91+UDoqtWOz7/xKO8NKqk4u1+peeIB9BbU6ZV4y69npJugQPy4r60wTg4uaWnJZolGYcx1Jf2YBeNJYvuCZNjc8iqdlDZS8MpVMjNprZ8ht+PDy2Z3auPlpsQUoau3HhAj1NLWW7Rs8+WVdt72dtETXIa+FZ+/lididwrVw/k54RHI2VnlmX27PyfO7acUw+p1rIDZsPRUac2RPfLYd4+gwQbDY4FmNEzflGhJFhltpHNlzZPJ+Dm7l3HFvZLBr1kTd325Eo00XCeSWbNpQmyedRVLOiJFrreAMrzZt9G7J27h0Inzz6VjMBh2DYtdE9pdWN4mRWV+fc/LycRhOmMnpQxf98yiYOEkhpfLv8vbzR5qJXcJ+C1Lwn9dwcZE5Zb7EmzfNA9tqFZ7CpGWH3m1ngr9iXyzkoqqRQfCwaw0bFNCIrCOyzr1clHDTsCj8uRtFeg5ylv2mwYgwvsikEOXDCa+oppjr43eP5tifHsGnD+jZNKvGdAWShxOZb4dvgmkrY/PMTuGmRRtgU5GdFLmf6zJSAJncajkvGPaTNqDYnQuL3JeeWvVFqOF1oc3P5ZAEp4SO1Tx7G2xtK/bXtaLGiRrbjSlyzDdjQHqKBDzhdMNbilyExCbRVzbw+AWl4d+byk9u54SY5ceKkbrfm0k8f05tl2VEj0pjk7GZK1M1gYrmmeiWxPrHZDtqX+WZ6vzrktIeA2iSKBd39xi17JLgiyWy7UPzNzSzmo2PloW94FabrwZa6qAiS1w2zSaOzTLNuOU2j9tw7PsvFHvBVW0i9b5hJ9spLqaPvFP66Ep+etBDkgkNBEHKZussjPttywZ205eNtx6qnXLBKn+6IUtqQy1BUdyraihVlDy2ata8bCXxSn1Gj90JmS2z9+ZSBZN7ajRFbxnQPXFNBQxhqjKJgqNrMi2s32X1rD8Enl0Mb2yzcgx7J1edF4MRxdjkp2BcuP335JUcdrrpbJ0yVJwg67pBNq/m4AuQOrEjtfcCNle2ib3xhlx9GUu20IvK9T7cg7Top5VxjMxoyPhHyhq8nuK6LtOLW65KDrjXIR8+Byr/rDtkcDvZiu4uvI9gTB+jc1eHM9Ga7m/GYtyh1aPoA/BS3LIDW2a9ybsWPJreSDP/gYCl5KqfWYnuIGD4whZxbmHgS476xWzkSKnOSrQ92kEuV70povoXbPT2/irNf5yi2hYr6w12XB7aT7dfZ92IcI/Rx7DMj1fTZNbrI4rW6SDVpzx3zJpKhiKM+r1DPV3oOZbsu+LMgg6E4fg7d9hVR0URig9ifUOPBtV3ZjIlEXYm1XkyhRSuiOOYKs5/ZLDCBxnRcUCSAilB3hM59DnIoi+bA25DcbIhMKRD+KuB76ud4E6UIGGS0ab7Em3j1RoHKhTVEuBrVPjckpzamKPgEV7yCGb0LMtsO8vXYCZeBz0eDuGTVu+kRXNAGB8Yv2ineBNF3oM6+P9zbLpdaYa6TwBKU1r3djYpXRx0KzZxtdkDjG+Z3gKZLmD3mnca9tgSS+37ZSxK+fGOALpLyy1l1Epvk7M6nKgo6QJ2oAruZLPVjZsCvdhGsiEc66zfTVxQwXRWhON/BHud9QY4RuB70cEQPPObUsncwauf0cRyLS7hqRIzWKNmueLUwmieFaSTFmrn7WxtvKwKsIbJBQkuHKh6BhkTg8A6/WsUx7miVDkEMvxI34F5IPmHTerqeYblX45QWcbxCPC/hS8feiPYICcZRXqh0882qYhJs4vAkwcTVdr7EsM+DhTI6g72x2z07/EpLQmjVsWx8NPV574rikVQmJ8sxhPDDJ6+Z1VXkgHIhdYPKpTN/rk8dhYy2V2jH8/6Jpf/WEkGZ8m2q1PDqLypeF8/PiFLr61I+ZqXGCHJSPlWTAuSno2+aOo5CoskpTVynhbRRzaS7027dN+JM5nh4xnrJWcIbfL6UO1+FwMYF7JdMK1LYk320N3HpCZatPRceDTwSvsHnpFBJwh4rawwGpW5xkHrbQ5K4DKXPOE+oeitXs/ioufFpfkIlnjRQhSext6t8NH0wJ5HYXeVk0AXWFxjfZ5KEGa+9rGOsVdbEg+kVNeif3tT5FkbOKwbFOHnR1vsfvtznrUuRssLFac8nwTvGxXqCjpBp8ETTQromOPlhxL4r/UeQDb27rfA2X1cUhcvVD0cVnMm+uJ9bepJxQ/YFDI7fN5QNkrauYxuQ4QM8hvMnVlyhEjx/TuHxE9u8wIwqPIHtHVFV1YTiO6feYvy2kqpYaSfKRAxt5uuKjQOrSpCK09YfbcpGWoR7KsNap8r0RkoMW7CgooGSC+guX4XFwJ7EuUj6B5ygm3/DkU6vWj+rzWTJQU1WvwtXeMNyz5lfPkCP8EkKXm8Fd86CNs0VRPYOSO+UzO8INhQihSeudLm0x6o8yO6Fifkj9Uex+BGJ3KBrbyPEp4wqNrr9DRRhOJaQRgC78XEIvC+HuKF4kqnN35KfvmVsQmJP1LRaD3c+OuX9ydpjEvUtaiSjxTpE2I4O3utORvtql5Q8vS1sMMIefll3efzvu99HwpIMOmofhfTSWvVi1CoH7bxLqhrv1hOEvAn/+blRvnT0ztA/zodm5/hhj9ArYd9mj4RMcVEsdqleDMeNVast+6yzBCGnqsUr0cE1liCK9GnittmsB4kRGj9Pd/IWaJ0b+H3iAW1Cvpfx9Ag7ZE/l3QCbb9yCnCjGRLNbndT2SeGN3JeRcPude9+ESK1Urgd1PANDbJTWcDCEP3vjboS8Krv9LSRM4+O5H40xS7w8ruTyMz9O4yK3Q1ls4gYbO+LBZS8gGkVvPgKvGkjamGcjRaA4tYYDUu9YlMv5bdCeISf02XibKp673VW9B8Xt1ZBLVITMHDp8MyNAr082OmF0RYoYMTlzQCeM2hxtQPK4F5sS5I/1VWOuVPIZiajEZa+VYjdvdMOgoERPMEsVqriNF5vVbfEEMTMAJi/Us4POa1yfhXwXsRpr+ZOe2mms9QnsR/XTrT61ivFgWoui05U6VZ2ztTgtUVKbg50QeVx8YHj2RD9Sf7QSmt274cQWPcFcMnhs/Z/1tBVsWFsnecSK38uE8rAqSzvigFjQgs2cWBE+8OMZdOZZbDc/n3fjNayRFyslzjl6BjG4rCbRtGo9HJYVENEY7AhvpHGDAhtb1aLHA3ZPyQOeguk6J0+fIMetdkTNLAOyq1jZV7bLbNOqcWoOvBgrE3mgBpUFMBBFiBkWn4Ky9TnJNweTHjFkozdeR1uPm3L4X3a6XYHz9C+UcZRR3nkLajYihq+si7q2rGsvwpEcBxIkx/Nw6zguiECyOq4ne+XxAXahuQ+/gaCLbNZrFppytPAOmdZmP3cOQWhSCUeroHlZnKm1jlu1qc8OouL0WhsTmC9D2VW97jJ66/wkZH3+O6W5KHU4gvrLxMS3HL6leuLMZOdkb0ydbOXJFA+RLHNsVuVu95CsGpuWNljZMRYK32frkwW34T1Gt8m5DKx4k2dPhFVFqsr3n4OrC2H8umoIBnKVI9F0vZyQyAsf1lN6mWznAa17y55lO4bCj7LGnsBAcGzhFBaxTkRYQTx9En0WHSk6jvsqg4wzxxYqU3/iJ7JP2yieHdwFUTw/sUtbkoix3LdOsws1YNL2xzlqxl2LugDriLxisjgjheMjWnVbCnYduoVRYO6iBwUTOGvJstq5SKKqyK0SGhPV1yUQJDJuL2QySoYrL00y3NrSW7TXznSDUao09bdqstqXZEbstNT0sd+aNXTSdor3XiFNicvmREz+ue60bqocCz9zzibH4wf0ZYayoCWNJw9nVERZvuEP8JVNhfzY9pHZIssGhty/onrBmGVdz8dPt6WcmGzmrv6nCzdaPR6cZDNicjCPrZgm0CiK9+to2yKGQpqsrqSfdwe9LfNqqlxJlELdnowky5unehKlvNpR6ON8stqMrEqZ0C7DTSLP4wwjAT96okswlgheqLvrln9BA0nejvbHNc13/eHCZaioIIe2mVeH39Vl8y9VQYfkex6RXDskUzn4uXjYtLNXEKymzTlU00Dx3WmDn+2w+Uq7xjLQmy/IyODWuZe9mPpsGKiTmnS3Yk2LOkaXENXuNep0Bu0VUYTd8yHZo2ihE+uhS3oheNbDulEvvE/faM+cV586tZyk4iJ7jyNfl8C2QO2DXIqT31+XV0aJPCdRmFzJJZu5u3/2q5ieL4jeu1lHfjRzZQbEMMSpFog9Pq1ZLptf3Rk4FAGX7eNPc1d9zXhVu5APp5cX4ZRjQV8jY7ZN9Q8Hxd8bcpH1BcAYCQuJQdb+1rYOlJR5VtkuCyvaGCPv4CvW7c1+CHuhndQfjCnzSiF8knEMQotWymLQ9mopaUym7U/ekIMcCje11vfXaWdJv2FDW2ZzG+i1bV2jWnBAT8DXj6nyi1K2k6mdEyvfh4kYE7gWL/mm57UXFrrcjNfGfdaUo5CkaOZk740Ippoyo06e+n1dGak0hnGEzjUiSoUH0G3Pex1wU78kfRej1sjGaqVbIFLhEcovE+eWH9eVTOuSe/i0mUvv76j12IkQlpdba0+swzUrV0bWwoQyb8oZ7T5K8wlBqsDguPgRFoksQPVNuBWmZU5gK3UiTu6OC3LFafsi7mSJp4z9a9rMPZvBNI2Kt84RcR4kWFiQGWjeqe1ueOXrYp/W7paZh7ukkshomIyetFMOQ0MiizAJH0I8FnpresryHrWaSEiOLKZ09yPdwP7sw7juuNaqADyPTx1Bz1h3hZ9zZj2Y1nbMkvyF1RT1rFLIGu2CtsxRDF0ZYllOdOFr/PWtD1u6YbJVWndAlbLj+SXmzvTdhvoEe7iNx9mq5ysa7+BZVgP1m9VOrJzVxMZrE0R9eX8c6dwZBwGBOlN66WsJB17c1uob2egzSrwkaim6+bk/1abLXHJj6lcjJTfrd33DPTkfammfYzvGTvX2gLJMos8YQLsz3GQejOr4PnlwRq0MxnqYIeVNBsTQZPWkwcKgUMJKQpEVa76m2drufw/eqlgePybV3KGcP3vg47zaZkR2Pz2la10TX0j99GRVvnLzJ6nKifBnStuJR4hat7ot7r0PWa5xlM+dnJ3JQGNwyYs3BYYTXBd2OIJO/qedgvuMtutT6ljLRTKiZfIMCa8+Sl/jbL50L6LH2Y8z/cfCYkeO35dZXJbMeOa0pM9nDO4+zTyoDbpm2bHjBku2K+j00OXbw33652iQIKd62xxM/nsVrGDRb5nm5cdC8SJt4fHnRkhQmEsl04RZizq7xJYwk4XDzYa0qxFIqwbeFUFTN9yNjS3420FldzP+55C0eVBdauX78qEvjuhoX4f3++6r/g568d9QSwMEFAACAAgA2btaScv8gyRKAAAAagAAABsAAAB1bml2ZXJzYWwvdW5pdmVyc2FsLnBuZy54bWyzsa/IzVEoSy0qzszPs1Uy1DNQsrfj5bIpKEoty0wtV6gAigEFIUBJoRLINUJwyzNTSjJslSwszRBiGamZ6Rkltkpm5giF+kAjAVBLAQIAABQAAgAIANm7WkkVDq0oZAQAAAcRAAAdAAAAAAAAAAEAAAAAAAAAAAB1bml2ZXJzYWwvY29tbW9uX21lc3NhZ2VzLmxuZ1BLAQIAABQAAgAIANm7WkkIfgsjKQMAAIYMAAAnAAAAAAAAAAEAAAAAAJ8EAAB1bml2ZXJzYWwvZmxhc2hfcHVibGlzaGluZ19zZXR0aW5ncy54bWxQSwECAAAUAAIACADZu1pJVu8zlLoCAABUCgAAIQAAAAAAAAABAAAAAAANCAAAdW5pdmVyc2FsL2ZsYXNoX3NraW5fc2V0dGluZ3MueG1sUEsBAgAAFAACAAgA2btaSSqWD2f+AgAAlwsAACYAAAAAAAAAAQAAAAAABgsAAHVuaXZlcnNhbC9odG1sX3B1Ymxpc2hpbmdfc2V0dGluZ3MueG1sUEsBAgAAFAACAAgA2btaSVgHT52aAQAAHgYAAB8AAAAAAAAAAQAAAAAASA4AAHVuaXZlcnNhbC9odG1sX3NraW5fc2V0dGluZ3MuanNQSwECAAAUAAIACADZu1pJPTwv0cEAAADlAQAAGgAAAAAAAAABAAAAAAAfEAAAdW5pdmVyc2FsL2kxOG5fcHJlc2V0cy54bWxQSwECAAAUAAIACADZu1pJsO1dV24AAAB2AAAAHAAAAAAAAAABAAAAAAAYEQAAdW5pdmVyc2FsL2xvY2FsX3NldHRpbmdzLnhtbFBLAQIAABQAAgAIAESUV0cjtE77+wIAALAIAAAUAAAAAAAAAAEAAAAAAMARAAB1bml2ZXJzYWwvcGxheWVyLnhtbFBLAQIAABQAAgAIANm7Wkl7CK8tKgkAAHFbAAApAAAAAAAAAAEAAAAAAO0UAAB1bml2ZXJzYWwvc2tpbl9jdXN0b21pemF0aW9uX3NldHRpbmdzLnhtbFBLAQIAABQAAgAIANm7WkkZWbNboBMAAChOAAAXAAAAAAAAAAAAAAAAAF4eAAB1bml2ZXJzYWwvdW5pdmVyc2FsLnBuZ1BLAQIAABQAAgAIANm7WknL/IMkSgAAAGoAAAAbAAAAAAAAAAEAAAAAADMyAAB1bml2ZXJzYWwvdW5pdmVyc2FsLnBuZy54bWxQSwUGAAAAAAsACwBJAwAAtjIAAAAA"/>
  <p:tag name="ISPRING_PRESENTATION_TITLE" val="十八届六中全会"/>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3">
      <a:majorFont>
        <a:latin typeface="Century Gothic"/>
        <a:ea typeface="方正特雅宋简"/>
        <a:cs typeface=""/>
      </a:majorFont>
      <a:minorFont>
        <a:latin typeface="Century Gothic"/>
        <a:ea typeface="汉仪大宋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4022</Words>
  <Application>WPS 演示</Application>
  <PresentationFormat>宽屏</PresentationFormat>
  <Paragraphs>251</Paragraphs>
  <Slides>29</Slides>
  <Notes>48</Notes>
  <HiddenSlides>0</HiddenSlides>
  <MMClips>1</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29</vt:i4>
      </vt:variant>
    </vt:vector>
  </HeadingPairs>
  <TitlesOfParts>
    <vt:vector size="47" baseType="lpstr">
      <vt:lpstr>Arial</vt:lpstr>
      <vt:lpstr>宋体</vt:lpstr>
      <vt:lpstr>Wingdings</vt:lpstr>
      <vt:lpstr>微软雅黑</vt:lpstr>
      <vt:lpstr>Century Gothic</vt:lpstr>
      <vt:lpstr>八大山人 V2007</vt:lpstr>
      <vt:lpstr>方正特雅宋简</vt:lpstr>
      <vt:lpstr>汉仪大宋简</vt:lpstr>
      <vt:lpstr>方正公文小标宋</vt:lpstr>
      <vt:lpstr>HGB1X_CNKI</vt:lpstr>
      <vt:lpstr>Arial Unicode MS</vt:lpstr>
      <vt:lpstr>等线</vt:lpstr>
      <vt:lpstr>方正兰亭粗黑简体</vt:lpstr>
      <vt:lpstr>黑体</vt:lpstr>
      <vt:lpstr>迷你简汉真广标</vt:lpstr>
      <vt:lpstr>方正兰亭中黑_GBK</vt:lpstr>
      <vt:lpstr>汉仪大宋简</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十八届六中全会</dc:title>
  <dc:creator/>
  <cp:keywords>http://hi.ooopic.com/zhuanji/22786635/163118/</cp:keywords>
  <cp:lastModifiedBy>连晓</cp:lastModifiedBy>
  <cp:revision>21</cp:revision>
  <dcterms:created xsi:type="dcterms:W3CDTF">2017-06-20T16:03:00Z</dcterms:created>
  <dcterms:modified xsi:type="dcterms:W3CDTF">2021-12-05T02:16:43Z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EE60E88608314FD9BAAF0AC567BB9FE5</vt:lpwstr>
  </property>
  <property fmtid="{D5CDD505-2E9C-101B-9397-08002B2CF9AE}" pid="3" name="KSOProductBuildVer">
    <vt:lpwstr>2052-11.1.0.11045</vt:lpwstr>
  </property>
</Properties>
</file>